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57" r:id="rId4"/>
    <p:sldId id="258" r:id="rId5"/>
    <p:sldId id="259" r:id="rId6"/>
    <p:sldId id="271" r:id="rId7"/>
    <p:sldId id="260" r:id="rId8"/>
    <p:sldId id="261" r:id="rId9"/>
    <p:sldId id="262" r:id="rId10"/>
    <p:sldId id="263" r:id="rId11"/>
    <p:sldId id="264" r:id="rId12"/>
    <p:sldId id="265" r:id="rId13"/>
    <p:sldId id="266" r:id="rId14"/>
    <p:sldId id="272" r:id="rId15"/>
    <p:sldId id="267" r:id="rId16"/>
    <p:sldId id="268" r:id="rId17"/>
    <p:sldId id="273" r:id="rId18"/>
    <p:sldId id="274" r:id="rId19"/>
    <p:sldId id="275" r:id="rId20"/>
    <p:sldId id="276" r:id="rId21"/>
    <p:sldId id="26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7EF6B7-3BD9-432E-97B0-690FE626D00B}" type="datetimeFigureOut">
              <a:rPr lang="en-US" smtClean="0"/>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25623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7EF6B7-3BD9-432E-97B0-690FE626D00B}" type="datetimeFigureOut">
              <a:rPr lang="en-US" smtClean="0"/>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4236785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7EF6B7-3BD9-432E-97B0-690FE626D00B}" type="datetimeFigureOut">
              <a:rPr lang="en-US" smtClean="0"/>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24484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7EF6B7-3BD9-432E-97B0-690FE626D00B}" type="datetimeFigureOut">
              <a:rPr lang="en-US" smtClean="0"/>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1182731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7EF6B7-3BD9-432E-97B0-690FE626D00B}" type="datetimeFigureOut">
              <a:rPr lang="en-US" smtClean="0"/>
              <a:t>12/18/2014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3576043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7EF6B7-3BD9-432E-97B0-690FE626D00B}" type="datetimeFigureOut">
              <a:rPr lang="en-US" smtClean="0"/>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139961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7EF6B7-3BD9-432E-97B0-690FE626D00B}" type="datetimeFigureOut">
              <a:rPr lang="en-US" smtClean="0"/>
              <a:t>12/18/2014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42757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7EF6B7-3BD9-432E-97B0-690FE626D00B}" type="datetimeFigureOut">
              <a:rPr lang="en-US" smtClean="0"/>
              <a:t>12/18/2014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335967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7EF6B7-3BD9-432E-97B0-690FE626D00B}" type="datetimeFigureOut">
              <a:rPr lang="en-US" smtClean="0"/>
              <a:t>12/18/2014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243537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7EF6B7-3BD9-432E-97B0-690FE626D00B}" type="datetimeFigureOut">
              <a:rPr lang="en-US" smtClean="0"/>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408588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7EF6B7-3BD9-432E-97B0-690FE626D00B}" type="datetimeFigureOut">
              <a:rPr lang="en-US" smtClean="0"/>
              <a:t>12/18/2014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D6F0E6-1B58-4C47-96A6-433E0AF83188}" type="slidenum">
              <a:rPr lang="en-US" smtClean="0"/>
              <a:t>‹#›</a:t>
            </a:fld>
            <a:endParaRPr lang="en-US"/>
          </a:p>
        </p:txBody>
      </p:sp>
    </p:spTree>
    <p:extLst>
      <p:ext uri="{BB962C8B-B14F-4D97-AF65-F5344CB8AC3E}">
        <p14:creationId xmlns:p14="http://schemas.microsoft.com/office/powerpoint/2010/main" val="3537502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7EF6B7-3BD9-432E-97B0-690FE626D00B}" type="datetimeFigureOut">
              <a:rPr lang="en-US" smtClean="0"/>
              <a:t>12/18/2014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D6F0E6-1B58-4C47-96A6-433E0AF83188}" type="slidenum">
              <a:rPr lang="en-US" smtClean="0"/>
              <a:t>‹#›</a:t>
            </a:fld>
            <a:endParaRPr lang="en-US"/>
          </a:p>
        </p:txBody>
      </p:sp>
    </p:spTree>
    <p:extLst>
      <p:ext uri="{BB962C8B-B14F-4D97-AF65-F5344CB8AC3E}">
        <p14:creationId xmlns:p14="http://schemas.microsoft.com/office/powerpoint/2010/main" val="2702643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762000"/>
            <a:ext cx="8153400" cy="1470025"/>
          </a:xfrm>
        </p:spPr>
        <p:txBody>
          <a:bodyPr/>
          <a:lstStyle/>
          <a:p>
            <a:r>
              <a:rPr lang="en-US" b="1" dirty="0" smtClean="0"/>
              <a:t>Chapter 1</a:t>
            </a:r>
            <a:br>
              <a:rPr lang="en-US" b="1" dirty="0" smtClean="0"/>
            </a:br>
            <a:endParaRPr lang="en-US" b="1" dirty="0"/>
          </a:p>
        </p:txBody>
      </p:sp>
      <p:sp>
        <p:nvSpPr>
          <p:cNvPr id="3" name="Subtitle 2"/>
          <p:cNvSpPr>
            <a:spLocks noGrp="1"/>
          </p:cNvSpPr>
          <p:nvPr>
            <p:ph type="subTitle" idx="1"/>
          </p:nvPr>
        </p:nvSpPr>
        <p:spPr>
          <a:xfrm>
            <a:off x="1066800" y="2209800"/>
            <a:ext cx="8077200" cy="1600200"/>
          </a:xfrm>
        </p:spPr>
        <p:txBody>
          <a:bodyPr>
            <a:normAutofit fontScale="92500" lnSpcReduction="20000"/>
          </a:bodyPr>
          <a:lstStyle/>
          <a:p>
            <a:r>
              <a:rPr lang="en-US" sz="5400" b="1" dirty="0">
                <a:solidFill>
                  <a:schemeClr val="tx1"/>
                </a:solidFill>
              </a:rPr>
              <a:t>Lab 2 </a:t>
            </a:r>
            <a:endParaRPr lang="en-US" sz="5400" b="1" dirty="0" smtClean="0">
              <a:solidFill>
                <a:schemeClr val="tx1"/>
              </a:solidFill>
            </a:endParaRPr>
          </a:p>
          <a:p>
            <a:r>
              <a:rPr lang="en-US" sz="5400" b="1" dirty="0" smtClean="0">
                <a:solidFill>
                  <a:schemeClr val="tx1"/>
                </a:solidFill>
              </a:rPr>
              <a:t>Structure</a:t>
            </a:r>
            <a:endParaRPr lang="en-US" sz="5400" dirty="0">
              <a:solidFill>
                <a:schemeClr val="tx1"/>
              </a:solidFill>
            </a:endParaRPr>
          </a:p>
        </p:txBody>
      </p:sp>
    </p:spTree>
    <p:extLst>
      <p:ext uri="{BB962C8B-B14F-4D97-AF65-F5344CB8AC3E}">
        <p14:creationId xmlns:p14="http://schemas.microsoft.com/office/powerpoint/2010/main" val="23097011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rmAutofit/>
          </a:bodyPr>
          <a:lstStyle/>
          <a:p>
            <a:r>
              <a:rPr lang="en-US" b="1" dirty="0"/>
              <a:t>To break up a page into divisions</a:t>
            </a:r>
            <a:r>
              <a:rPr lang="en-US" b="1" dirty="0" smtClean="0"/>
              <a:t>:</a:t>
            </a:r>
            <a:endParaRPr lang="en-US" dirty="0"/>
          </a:p>
        </p:txBody>
      </p:sp>
      <p:sp>
        <p:nvSpPr>
          <p:cNvPr id="3" name="Content Placeholder 2"/>
          <p:cNvSpPr>
            <a:spLocks noGrp="1"/>
          </p:cNvSpPr>
          <p:nvPr>
            <p:ph idx="1"/>
          </p:nvPr>
        </p:nvSpPr>
        <p:spPr>
          <a:xfrm>
            <a:off x="900545" y="1828800"/>
            <a:ext cx="8229600" cy="5063837"/>
          </a:xfrm>
        </p:spPr>
        <p:txBody>
          <a:bodyPr>
            <a:normAutofit fontScale="70000" lnSpcReduction="20000"/>
          </a:bodyPr>
          <a:lstStyle/>
          <a:p>
            <a:r>
              <a:rPr lang="en-US" dirty="0" smtClean="0"/>
              <a:t>At </a:t>
            </a:r>
            <a:r>
              <a:rPr lang="en-US" dirty="0"/>
              <a:t>the beginning of the division, type &lt;div&gt; tag. If desired, type id = “name”, where name uniquely identifies the division. If desired, type class = “name”, where name is the identifying name of the class that the division belong to. At the end of the content, type &lt;/div&gt;</a:t>
            </a:r>
          </a:p>
          <a:p>
            <a:r>
              <a:rPr lang="en-US" dirty="0"/>
              <a:t>***Note – A division is a block-level element. That means that its contents automatically start on a new line. </a:t>
            </a:r>
          </a:p>
          <a:p>
            <a:r>
              <a:rPr lang="en-US" dirty="0"/>
              <a:t>***Note - The line break is the only thing that the &lt;div&gt; tags do.  It’s really power comes from assigning style to the division’s class or id. </a:t>
            </a:r>
          </a:p>
          <a:p>
            <a:pPr marL="0" indent="0">
              <a:buNone/>
            </a:pPr>
            <a:r>
              <a:rPr lang="en-US" dirty="0"/>
              <a:t> </a:t>
            </a:r>
          </a:p>
          <a:p>
            <a:r>
              <a:rPr lang="en-US" b="1" dirty="0"/>
              <a:t>Class vs Id</a:t>
            </a:r>
            <a:endParaRPr lang="en-US" dirty="0"/>
          </a:p>
          <a:p>
            <a:r>
              <a:rPr lang="en-US" dirty="0"/>
              <a:t>You may apply both a class and id attribute to the same div element, although it’s probably more usual to apply one or the other. The principal difference is that class is for a group of elements while id is for identifying individual, unique elements. </a:t>
            </a:r>
          </a:p>
        </p:txBody>
      </p:sp>
    </p:spTree>
    <p:extLst>
      <p:ext uri="{BB962C8B-B14F-4D97-AF65-F5344CB8AC3E}">
        <p14:creationId xmlns:p14="http://schemas.microsoft.com/office/powerpoint/2010/main" val="9227638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8229600" cy="1143000"/>
          </a:xfrm>
        </p:spPr>
        <p:txBody>
          <a:bodyPr>
            <a:normAutofit/>
          </a:bodyPr>
          <a:lstStyle/>
          <a:p>
            <a:r>
              <a:rPr lang="en-US" b="1" dirty="0"/>
              <a:t>Creating Inline </a:t>
            </a:r>
            <a:r>
              <a:rPr lang="en-US" b="1" dirty="0" smtClean="0"/>
              <a:t>Spans</a:t>
            </a:r>
            <a:endParaRPr lang="en-US" dirty="0"/>
          </a:p>
        </p:txBody>
      </p:sp>
      <p:sp>
        <p:nvSpPr>
          <p:cNvPr id="3" name="Content Placeholder 2"/>
          <p:cNvSpPr>
            <a:spLocks noGrp="1"/>
          </p:cNvSpPr>
          <p:nvPr>
            <p:ph idx="1"/>
          </p:nvPr>
        </p:nvSpPr>
        <p:spPr>
          <a:xfrm>
            <a:off x="990600" y="1600200"/>
            <a:ext cx="8153400" cy="5257800"/>
          </a:xfrm>
        </p:spPr>
        <p:txBody>
          <a:bodyPr>
            <a:normAutofit fontScale="85000" lnSpcReduction="10000"/>
          </a:bodyPr>
          <a:lstStyle/>
          <a:p>
            <a:r>
              <a:rPr lang="en-US" dirty="0" smtClean="0"/>
              <a:t>Allows </a:t>
            </a:r>
            <a:r>
              <a:rPr lang="en-US" dirty="0"/>
              <a:t>you to name much smaller chunks of text or spans of text or other inline elements in order to identify them and apply styles to them. </a:t>
            </a:r>
          </a:p>
          <a:p>
            <a:r>
              <a:rPr lang="en-US" dirty="0"/>
              <a:t>At the beginning of the inline content, type &lt;span&gt; tag.  You can use the attributes id = “name” or class = “name” that the spanned content belongs to. </a:t>
            </a:r>
          </a:p>
          <a:p>
            <a:r>
              <a:rPr lang="en-US" dirty="0"/>
              <a:t>Example:</a:t>
            </a:r>
          </a:p>
          <a:p>
            <a:r>
              <a:rPr lang="en-US" dirty="0"/>
              <a:t>&lt;span id= “name” &gt; Content information &lt;/span&gt;</a:t>
            </a:r>
          </a:p>
          <a:p>
            <a:r>
              <a:rPr lang="en-US" dirty="0"/>
              <a:t> </a:t>
            </a:r>
          </a:p>
          <a:p>
            <a:r>
              <a:rPr lang="en-US" dirty="0"/>
              <a:t>***Note – Span has no inherent formatting. It is useful when you apply style to it by using (id or class).</a:t>
            </a:r>
          </a:p>
        </p:txBody>
      </p:sp>
    </p:spTree>
    <p:extLst>
      <p:ext uri="{BB962C8B-B14F-4D97-AF65-F5344CB8AC3E}">
        <p14:creationId xmlns:p14="http://schemas.microsoft.com/office/powerpoint/2010/main" val="3739842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838200"/>
            <a:ext cx="8229600" cy="1143000"/>
          </a:xfrm>
        </p:spPr>
        <p:txBody>
          <a:bodyPr/>
          <a:lstStyle/>
          <a:p>
            <a:r>
              <a:rPr lang="en-US" dirty="0" smtClean="0"/>
              <a:t>&lt;div&gt;,&lt;span&gt; id &amp; class </a:t>
            </a:r>
            <a:endParaRPr lang="en-US" dirty="0"/>
          </a:p>
        </p:txBody>
      </p:sp>
      <p:sp>
        <p:nvSpPr>
          <p:cNvPr id="3" name="Content Placeholder 2"/>
          <p:cNvSpPr>
            <a:spLocks noGrp="1"/>
          </p:cNvSpPr>
          <p:nvPr>
            <p:ph idx="1"/>
          </p:nvPr>
        </p:nvSpPr>
        <p:spPr>
          <a:xfrm>
            <a:off x="907473" y="1981201"/>
            <a:ext cx="8229600" cy="4876800"/>
          </a:xfrm>
        </p:spPr>
        <p:txBody>
          <a:bodyPr/>
          <a:lstStyle/>
          <a:p>
            <a:r>
              <a:rPr lang="en-US" dirty="0" smtClean="0"/>
              <a:t>We will be covering this in more detail in CSS. So done worry if this sounds confusing. </a:t>
            </a:r>
            <a:endParaRPr lang="en-US" dirty="0"/>
          </a:p>
        </p:txBody>
      </p:sp>
    </p:spTree>
    <p:extLst>
      <p:ext uri="{BB962C8B-B14F-4D97-AF65-F5344CB8AC3E}">
        <p14:creationId xmlns:p14="http://schemas.microsoft.com/office/powerpoint/2010/main" val="22184741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609600"/>
            <a:ext cx="8229600" cy="1143000"/>
          </a:xfrm>
        </p:spPr>
        <p:txBody>
          <a:bodyPr>
            <a:normAutofit/>
          </a:bodyPr>
          <a:lstStyle/>
          <a:p>
            <a:r>
              <a:rPr lang="en-US" b="1" dirty="0"/>
              <a:t>Creating a Line </a:t>
            </a:r>
            <a:r>
              <a:rPr lang="en-US" b="1" dirty="0" smtClean="0"/>
              <a:t>Break</a:t>
            </a:r>
            <a:endParaRPr lang="en-US" dirty="0"/>
          </a:p>
        </p:txBody>
      </p:sp>
      <p:sp>
        <p:nvSpPr>
          <p:cNvPr id="3" name="Content Placeholder 2"/>
          <p:cNvSpPr>
            <a:spLocks noGrp="1"/>
          </p:cNvSpPr>
          <p:nvPr>
            <p:ph idx="1"/>
          </p:nvPr>
        </p:nvSpPr>
        <p:spPr>
          <a:xfrm>
            <a:off x="914400" y="1600200"/>
            <a:ext cx="8229600" cy="5257800"/>
          </a:xfrm>
        </p:spPr>
        <p:txBody>
          <a:bodyPr>
            <a:normAutofit fontScale="92500" lnSpcReduction="10000"/>
          </a:bodyPr>
          <a:lstStyle/>
          <a:p>
            <a:r>
              <a:rPr lang="en-US" dirty="0" smtClean="0"/>
              <a:t>Browsers </a:t>
            </a:r>
            <a:r>
              <a:rPr lang="en-US" dirty="0"/>
              <a:t>automatically wrap text according to the width of the window.  To resolve this problem, you will have to use the &lt;p&gt; tag &lt;/p&gt; or the </a:t>
            </a:r>
            <a:r>
              <a:rPr lang="en-US" dirty="0" smtClean="0"/>
              <a:t>&lt;</a:t>
            </a:r>
            <a:r>
              <a:rPr lang="en-US" dirty="0" err="1" smtClean="0"/>
              <a:t>br</a:t>
            </a:r>
            <a:r>
              <a:rPr lang="en-US" dirty="0" smtClean="0"/>
              <a:t>/</a:t>
            </a:r>
            <a:r>
              <a:rPr lang="en-US" dirty="0" smtClean="0"/>
              <a:t>&gt; </a:t>
            </a:r>
            <a:r>
              <a:rPr lang="en-US" dirty="0"/>
              <a:t>tag.  There is no close tag for the </a:t>
            </a:r>
            <a:r>
              <a:rPr lang="en-US" dirty="0" smtClean="0"/>
              <a:t>&lt;</a:t>
            </a:r>
            <a:r>
              <a:rPr lang="en-US" dirty="0" err="1" smtClean="0"/>
              <a:t>br</a:t>
            </a:r>
            <a:r>
              <a:rPr lang="en-US" dirty="0" smtClean="0"/>
              <a:t>/</a:t>
            </a:r>
            <a:r>
              <a:rPr lang="en-US" dirty="0" smtClean="0"/>
              <a:t>&gt; </a:t>
            </a:r>
            <a:r>
              <a:rPr lang="en-US" dirty="0"/>
              <a:t>tag. </a:t>
            </a:r>
          </a:p>
          <a:p>
            <a:r>
              <a:rPr lang="en-US" dirty="0"/>
              <a:t>Example:</a:t>
            </a:r>
          </a:p>
          <a:p>
            <a:pPr marL="0" indent="0">
              <a:buNone/>
            </a:pPr>
            <a:r>
              <a:rPr lang="en-US" dirty="0"/>
              <a:t> Text  </a:t>
            </a:r>
          </a:p>
          <a:p>
            <a:pPr marL="0" indent="0">
              <a:buNone/>
            </a:pPr>
            <a:r>
              <a:rPr lang="en-US" dirty="0" smtClean="0"/>
              <a:t>&lt;</a:t>
            </a:r>
            <a:r>
              <a:rPr lang="en-US" dirty="0" err="1" smtClean="0"/>
              <a:t>br</a:t>
            </a:r>
            <a:r>
              <a:rPr lang="en-US" dirty="0" smtClean="0"/>
              <a:t>/</a:t>
            </a:r>
            <a:r>
              <a:rPr lang="en-US" dirty="0" smtClean="0"/>
              <a:t>&gt;</a:t>
            </a:r>
            <a:endParaRPr lang="en-US" dirty="0"/>
          </a:p>
          <a:p>
            <a:pPr marL="0" indent="0">
              <a:buNone/>
            </a:pPr>
            <a:r>
              <a:rPr lang="en-US" dirty="0" smtClean="0"/>
              <a:t>&lt;</a:t>
            </a:r>
            <a:r>
              <a:rPr lang="en-US" dirty="0" err="1" smtClean="0"/>
              <a:t>br</a:t>
            </a:r>
            <a:r>
              <a:rPr lang="en-US" dirty="0" smtClean="0"/>
              <a:t>/</a:t>
            </a:r>
            <a:r>
              <a:rPr lang="en-US" dirty="0" smtClean="0"/>
              <a:t>&gt;</a:t>
            </a:r>
            <a:endParaRPr lang="en-US" dirty="0"/>
          </a:p>
          <a:p>
            <a:pPr marL="0" indent="0">
              <a:buNone/>
            </a:pPr>
            <a:r>
              <a:rPr lang="en-US" dirty="0"/>
              <a:t>Text </a:t>
            </a:r>
          </a:p>
          <a:p>
            <a:r>
              <a:rPr lang="en-US" dirty="0"/>
              <a:t>Creates two blank lines between the Text lines. </a:t>
            </a:r>
          </a:p>
          <a:p>
            <a:pPr marL="0" indent="0">
              <a:buNone/>
            </a:pPr>
            <a:endParaRPr lang="en-US" dirty="0"/>
          </a:p>
        </p:txBody>
      </p:sp>
    </p:spTree>
    <p:extLst>
      <p:ext uri="{BB962C8B-B14F-4D97-AF65-F5344CB8AC3E}">
        <p14:creationId xmlns:p14="http://schemas.microsoft.com/office/powerpoint/2010/main" val="29950979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473" y="762000"/>
            <a:ext cx="8229600" cy="1143000"/>
          </a:xfrm>
        </p:spPr>
        <p:txBody>
          <a:bodyPr>
            <a:normAutofit fontScale="90000"/>
          </a:bodyPr>
          <a:lstStyle/>
          <a:p>
            <a:r>
              <a:rPr lang="en-US" b="1" dirty="0"/>
              <a:t>Empty Elements Must Also Be Closed</a:t>
            </a:r>
            <a:r>
              <a:rPr lang="en-US" dirty="0"/>
              <a:t/>
            </a:r>
            <a:br>
              <a:rPr lang="en-US" dirty="0"/>
            </a:br>
            <a:endParaRPr lang="en-US" dirty="0"/>
          </a:p>
        </p:txBody>
      </p:sp>
      <p:sp>
        <p:nvSpPr>
          <p:cNvPr id="3" name="Content Placeholder 2"/>
          <p:cNvSpPr>
            <a:spLocks noGrp="1"/>
          </p:cNvSpPr>
          <p:nvPr>
            <p:ph idx="1"/>
          </p:nvPr>
        </p:nvSpPr>
        <p:spPr>
          <a:xfrm>
            <a:off x="886691" y="1905001"/>
            <a:ext cx="8229600" cy="4953000"/>
          </a:xfrm>
        </p:spPr>
        <p:txBody>
          <a:bodyPr>
            <a:normAutofit/>
          </a:bodyPr>
          <a:lstStyle/>
          <a:p>
            <a:pPr marL="0" indent="0">
              <a:buNone/>
            </a:pPr>
            <a:r>
              <a:rPr lang="en-US" b="1" dirty="0" smtClean="0">
                <a:solidFill>
                  <a:srgbClr val="FF0000"/>
                </a:solidFill>
              </a:rPr>
              <a:t>This </a:t>
            </a:r>
            <a:r>
              <a:rPr lang="en-US" b="1" dirty="0">
                <a:solidFill>
                  <a:srgbClr val="FF0000"/>
                </a:solidFill>
              </a:rPr>
              <a:t>is wrong:</a:t>
            </a:r>
            <a:endParaRPr lang="en-US" dirty="0">
              <a:solidFill>
                <a:srgbClr val="FF0000"/>
              </a:solidFill>
            </a:endParaRPr>
          </a:p>
          <a:p>
            <a:pPr marL="0" indent="0">
              <a:buNone/>
            </a:pPr>
            <a:r>
              <a:rPr lang="en-US" b="1" dirty="0">
                <a:solidFill>
                  <a:srgbClr val="FF0000"/>
                </a:solidFill>
              </a:rPr>
              <a:t>A break: &lt;</a:t>
            </a:r>
            <a:r>
              <a:rPr lang="en-US" b="1" dirty="0" err="1">
                <a:solidFill>
                  <a:srgbClr val="FF0000"/>
                </a:solidFill>
              </a:rPr>
              <a:t>br</a:t>
            </a:r>
            <a:r>
              <a:rPr lang="en-US" b="1" dirty="0">
                <a:solidFill>
                  <a:srgbClr val="FF0000"/>
                </a:solidFill>
              </a:rPr>
              <a:t>&gt;</a:t>
            </a:r>
            <a:br>
              <a:rPr lang="en-US" b="1" dirty="0">
                <a:solidFill>
                  <a:srgbClr val="FF0000"/>
                </a:solidFill>
              </a:rPr>
            </a:br>
            <a:r>
              <a:rPr lang="en-US" b="1" dirty="0">
                <a:solidFill>
                  <a:srgbClr val="FF0000"/>
                </a:solidFill>
              </a:rPr>
              <a:t>A horizontal rule: &lt;</a:t>
            </a:r>
            <a:r>
              <a:rPr lang="en-US" b="1" dirty="0" err="1">
                <a:solidFill>
                  <a:srgbClr val="FF0000"/>
                </a:solidFill>
              </a:rPr>
              <a:t>hr</a:t>
            </a:r>
            <a:r>
              <a:rPr lang="en-US" b="1" dirty="0">
                <a:solidFill>
                  <a:srgbClr val="FF0000"/>
                </a:solidFill>
              </a:rPr>
              <a:t>&gt;</a:t>
            </a:r>
            <a:br>
              <a:rPr lang="en-US" b="1" dirty="0">
                <a:solidFill>
                  <a:srgbClr val="FF0000"/>
                </a:solidFill>
              </a:rPr>
            </a:br>
            <a:r>
              <a:rPr lang="en-US" sz="2800" b="1" dirty="0">
                <a:solidFill>
                  <a:srgbClr val="FF0000"/>
                </a:solidFill>
              </a:rPr>
              <a:t>An image: &lt;</a:t>
            </a:r>
            <a:r>
              <a:rPr lang="en-US" sz="2800" b="1" dirty="0" err="1">
                <a:solidFill>
                  <a:srgbClr val="FF0000"/>
                </a:solidFill>
              </a:rPr>
              <a:t>img</a:t>
            </a:r>
            <a:r>
              <a:rPr lang="en-US" sz="2800" b="1" dirty="0">
                <a:solidFill>
                  <a:srgbClr val="FF0000"/>
                </a:solidFill>
              </a:rPr>
              <a:t> </a:t>
            </a:r>
            <a:r>
              <a:rPr lang="en-US" sz="2800" b="1" dirty="0" err="1">
                <a:solidFill>
                  <a:srgbClr val="FF0000"/>
                </a:solidFill>
              </a:rPr>
              <a:t>src</a:t>
            </a:r>
            <a:r>
              <a:rPr lang="en-US" sz="2800" b="1" dirty="0">
                <a:solidFill>
                  <a:srgbClr val="FF0000"/>
                </a:solidFill>
              </a:rPr>
              <a:t>="happy.gif" alt="Happy face"&gt;</a:t>
            </a:r>
            <a:endParaRPr lang="en-US" sz="2800" dirty="0">
              <a:solidFill>
                <a:srgbClr val="FF0000"/>
              </a:solidFill>
            </a:endParaRPr>
          </a:p>
          <a:p>
            <a:pPr marL="0" indent="0">
              <a:buNone/>
            </a:pPr>
            <a:r>
              <a:rPr lang="en-US" b="1" dirty="0"/>
              <a:t>This is correct:</a:t>
            </a:r>
            <a:endParaRPr lang="en-US" dirty="0"/>
          </a:p>
          <a:p>
            <a:pPr marL="0" indent="0">
              <a:buNone/>
            </a:pPr>
            <a:r>
              <a:rPr lang="en-US" dirty="0"/>
              <a:t>A break: &lt;</a:t>
            </a:r>
            <a:r>
              <a:rPr lang="en-US" dirty="0" err="1"/>
              <a:t>br</a:t>
            </a:r>
            <a:r>
              <a:rPr lang="en-US" dirty="0"/>
              <a:t> /&gt;</a:t>
            </a:r>
            <a:br>
              <a:rPr lang="en-US" dirty="0"/>
            </a:br>
            <a:r>
              <a:rPr lang="en-US" dirty="0"/>
              <a:t>A horizontal rule: &lt;</a:t>
            </a:r>
            <a:r>
              <a:rPr lang="en-US" dirty="0" err="1"/>
              <a:t>hr</a:t>
            </a:r>
            <a:r>
              <a:rPr lang="en-US" dirty="0"/>
              <a:t> /&gt;</a:t>
            </a:r>
            <a:br>
              <a:rPr lang="en-US" dirty="0"/>
            </a:br>
            <a:r>
              <a:rPr lang="en-US" sz="2800" dirty="0"/>
              <a:t>An image: &lt;</a:t>
            </a:r>
            <a:r>
              <a:rPr lang="en-US" sz="2800" dirty="0" err="1"/>
              <a:t>img</a:t>
            </a:r>
            <a:r>
              <a:rPr lang="en-US" sz="2800" dirty="0"/>
              <a:t> </a:t>
            </a:r>
            <a:r>
              <a:rPr lang="en-US" sz="2800" dirty="0" err="1"/>
              <a:t>src</a:t>
            </a:r>
            <a:r>
              <a:rPr lang="en-US" sz="2800" dirty="0"/>
              <a:t>="happy.gif" alt="Happy face" </a:t>
            </a:r>
            <a:r>
              <a:rPr lang="en-US" sz="2800" dirty="0" smtClean="0"/>
              <a:t>/&gt;</a:t>
            </a:r>
            <a:endParaRPr lang="en-US" sz="2800" dirty="0"/>
          </a:p>
        </p:txBody>
      </p:sp>
    </p:spTree>
    <p:extLst>
      <p:ext uri="{BB962C8B-B14F-4D97-AF65-F5344CB8AC3E}">
        <p14:creationId xmlns:p14="http://schemas.microsoft.com/office/powerpoint/2010/main" val="12184984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73401"/>
            <a:ext cx="8229600" cy="1143000"/>
          </a:xfrm>
        </p:spPr>
        <p:txBody>
          <a:bodyPr>
            <a:normAutofit/>
          </a:bodyPr>
          <a:lstStyle/>
          <a:p>
            <a:r>
              <a:rPr lang="en-US" b="1" dirty="0"/>
              <a:t>Adding </a:t>
            </a:r>
            <a:r>
              <a:rPr lang="en-US" b="1" dirty="0" smtClean="0"/>
              <a:t>Comments</a:t>
            </a:r>
            <a:endParaRPr lang="en-US" dirty="0"/>
          </a:p>
        </p:txBody>
      </p:sp>
      <p:sp>
        <p:nvSpPr>
          <p:cNvPr id="3" name="Content Placeholder 2"/>
          <p:cNvSpPr>
            <a:spLocks noGrp="1"/>
          </p:cNvSpPr>
          <p:nvPr>
            <p:ph idx="1"/>
          </p:nvPr>
        </p:nvSpPr>
        <p:spPr>
          <a:xfrm>
            <a:off x="838200" y="1752600"/>
            <a:ext cx="8305800" cy="5105400"/>
          </a:xfrm>
        </p:spPr>
        <p:txBody>
          <a:bodyPr>
            <a:normAutofit fontScale="85000" lnSpcReduction="20000"/>
          </a:bodyPr>
          <a:lstStyle/>
          <a:p>
            <a:r>
              <a:rPr lang="en-US" dirty="0" smtClean="0"/>
              <a:t>You </a:t>
            </a:r>
            <a:r>
              <a:rPr lang="en-US" dirty="0"/>
              <a:t>can add comments to your HTML documents in order to remind yourself or others of what you trying to achieve with your HTML code. These comments only appear when the document is opened in the text editor. They are invisible to visitors in the browser. </a:t>
            </a:r>
          </a:p>
          <a:p>
            <a:pPr marL="0" indent="0">
              <a:buNone/>
            </a:pPr>
            <a:endParaRPr lang="en-US" dirty="0"/>
          </a:p>
          <a:p>
            <a:r>
              <a:rPr lang="en-US" b="1" dirty="0"/>
              <a:t>Adding a comment</a:t>
            </a:r>
            <a:endParaRPr lang="en-US" dirty="0"/>
          </a:p>
          <a:p>
            <a:r>
              <a:rPr lang="en-US" dirty="0"/>
              <a:t>&lt;!—Comment Message Here --&gt; does not show up in the browser window</a:t>
            </a:r>
          </a:p>
          <a:p>
            <a:r>
              <a:rPr lang="en-US" dirty="0"/>
              <a:t> </a:t>
            </a:r>
          </a:p>
          <a:p>
            <a:r>
              <a:rPr lang="en-US" dirty="0"/>
              <a:t>***Note – Beware that others can view your code in which they can view your </a:t>
            </a:r>
            <a:r>
              <a:rPr lang="en-US" dirty="0" smtClean="0"/>
              <a:t>comments in </a:t>
            </a:r>
            <a:r>
              <a:rPr lang="en-US" dirty="0"/>
              <a:t>the browser page source page.</a:t>
            </a:r>
          </a:p>
          <a:p>
            <a:endParaRPr lang="en-US" dirty="0"/>
          </a:p>
        </p:txBody>
      </p:sp>
    </p:spTree>
    <p:extLst>
      <p:ext uri="{BB962C8B-B14F-4D97-AF65-F5344CB8AC3E}">
        <p14:creationId xmlns:p14="http://schemas.microsoft.com/office/powerpoint/2010/main" val="31180511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545" y="838200"/>
            <a:ext cx="8229600" cy="1143000"/>
          </a:xfrm>
        </p:spPr>
        <p:txBody>
          <a:bodyPr>
            <a:normAutofit/>
          </a:bodyPr>
          <a:lstStyle/>
          <a:p>
            <a:r>
              <a:rPr lang="en-US" b="1" dirty="0"/>
              <a:t>Labeling Elements in a Web </a:t>
            </a:r>
            <a:r>
              <a:rPr lang="en-US" b="1" dirty="0" smtClean="0"/>
              <a:t>Page</a:t>
            </a:r>
            <a:endParaRPr lang="en-US" dirty="0"/>
          </a:p>
        </p:txBody>
      </p:sp>
      <p:sp>
        <p:nvSpPr>
          <p:cNvPr id="3" name="Content Placeholder 2"/>
          <p:cNvSpPr>
            <a:spLocks noGrp="1"/>
          </p:cNvSpPr>
          <p:nvPr>
            <p:ph idx="1"/>
          </p:nvPr>
        </p:nvSpPr>
        <p:spPr>
          <a:xfrm>
            <a:off x="914400" y="1981201"/>
            <a:ext cx="8229600" cy="4876800"/>
          </a:xfrm>
        </p:spPr>
        <p:txBody>
          <a:bodyPr>
            <a:normAutofit fontScale="85000" lnSpcReduction="10000"/>
          </a:bodyPr>
          <a:lstStyle/>
          <a:p>
            <a:r>
              <a:rPr lang="en-US" dirty="0" smtClean="0"/>
              <a:t>You </a:t>
            </a:r>
            <a:r>
              <a:rPr lang="en-US" dirty="0"/>
              <a:t>can use the title attribute to add a tool tip label to every part of your Web Page.  You can use it to label just about anything. In the HTML tag for the item you want to label, add the attribute title = “Label of your choice”.  The label will appear in the tool tip when a visitor points at the element. </a:t>
            </a:r>
          </a:p>
          <a:p>
            <a:r>
              <a:rPr lang="en-US" dirty="0"/>
              <a:t>***Note – Explorer for Windows also makes pop-up labels or tool tips out of the </a:t>
            </a:r>
            <a:r>
              <a:rPr lang="en-US" b="1" dirty="0"/>
              <a:t>alt</a:t>
            </a:r>
            <a:r>
              <a:rPr lang="en-US" dirty="0"/>
              <a:t> attribute used in image  tags. However, if both are used the </a:t>
            </a:r>
            <a:r>
              <a:rPr lang="en-US" b="1" dirty="0"/>
              <a:t>title</a:t>
            </a:r>
            <a:r>
              <a:rPr lang="en-US" dirty="0"/>
              <a:t> attribute over rides the </a:t>
            </a:r>
            <a:r>
              <a:rPr lang="en-US" b="1" dirty="0"/>
              <a:t>alt</a:t>
            </a:r>
            <a:r>
              <a:rPr lang="en-US" dirty="0"/>
              <a:t> attribute.  We will learn more about the </a:t>
            </a:r>
            <a:r>
              <a:rPr lang="en-US" b="1" dirty="0"/>
              <a:t>alt</a:t>
            </a:r>
            <a:r>
              <a:rPr lang="en-US" dirty="0"/>
              <a:t> attribute later when we get to images</a:t>
            </a:r>
            <a:r>
              <a:rPr lang="en-US" dirty="0" smtClean="0"/>
              <a:t>. So don’t worry about this at the moment. </a:t>
            </a:r>
            <a:endParaRPr lang="en-US" dirty="0"/>
          </a:p>
          <a:p>
            <a:endParaRPr lang="en-US" dirty="0"/>
          </a:p>
        </p:txBody>
      </p:sp>
    </p:spTree>
    <p:extLst>
      <p:ext uri="{BB962C8B-B14F-4D97-AF65-F5344CB8AC3E}">
        <p14:creationId xmlns:p14="http://schemas.microsoft.com/office/powerpoint/2010/main" val="12146867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371600"/>
          </a:xfrm>
        </p:spPr>
        <p:txBody>
          <a:bodyPr>
            <a:normAutofit fontScale="90000"/>
          </a:bodyPr>
          <a:lstStyle/>
          <a:p>
            <a:r>
              <a:rPr lang="en-US" sz="3600" b="1" dirty="0">
                <a:latin typeface="Times New Roman" panose="02020603050405020304" pitchFamily="18" charset="0"/>
                <a:cs typeface="Times New Roman" panose="02020603050405020304" pitchFamily="18" charset="0"/>
              </a:rPr>
              <a:t>XHTML Elements </a:t>
            </a:r>
            <a:r>
              <a:rPr lang="en-US" sz="3600" b="1" dirty="0" smtClean="0">
                <a:latin typeface="Times New Roman" panose="02020603050405020304" pitchFamily="18" charset="0"/>
                <a:cs typeface="Times New Roman" panose="02020603050405020304" pitchFamily="18" charset="0"/>
              </a:rPr>
              <a:t>&amp; Attributes Must </a:t>
            </a:r>
            <a:r>
              <a:rPr lang="en-US" sz="3600" b="1" dirty="0">
                <a:latin typeface="Times New Roman" panose="02020603050405020304" pitchFamily="18" charset="0"/>
                <a:cs typeface="Times New Roman" panose="02020603050405020304" pitchFamily="18" charset="0"/>
              </a:rPr>
              <a:t>Be In Lower Case</a:t>
            </a:r>
            <a:r>
              <a:rPr lang="en-US" dirty="0"/>
              <a:t/>
            </a:r>
            <a:br>
              <a:rPr lang="en-US" dirty="0"/>
            </a:br>
            <a:endParaRPr lang="en-US" dirty="0"/>
          </a:p>
        </p:txBody>
      </p:sp>
      <p:sp>
        <p:nvSpPr>
          <p:cNvPr id="3" name="Content Placeholder 2"/>
          <p:cNvSpPr>
            <a:spLocks noGrp="1"/>
          </p:cNvSpPr>
          <p:nvPr>
            <p:ph idx="1"/>
          </p:nvPr>
        </p:nvSpPr>
        <p:spPr>
          <a:xfrm>
            <a:off x="838200" y="1524000"/>
            <a:ext cx="8305800" cy="5257800"/>
          </a:xfrm>
        </p:spPr>
        <p:txBody>
          <a:bodyPr>
            <a:normAutofit fontScale="77500" lnSpcReduction="20000"/>
          </a:bodyPr>
          <a:lstStyle/>
          <a:p>
            <a:pPr marL="0" indent="0">
              <a:buNone/>
            </a:pPr>
            <a:r>
              <a:rPr lang="en-US" b="1" dirty="0" smtClean="0">
                <a:solidFill>
                  <a:srgbClr val="FF0000"/>
                </a:solidFill>
              </a:rPr>
              <a:t>This </a:t>
            </a:r>
            <a:r>
              <a:rPr lang="en-US" b="1" dirty="0">
                <a:solidFill>
                  <a:srgbClr val="FF0000"/>
                </a:solidFill>
              </a:rPr>
              <a:t>is wrong:</a:t>
            </a:r>
            <a:endParaRPr lang="en-US" dirty="0">
              <a:solidFill>
                <a:srgbClr val="FF0000"/>
              </a:solidFill>
            </a:endParaRPr>
          </a:p>
          <a:p>
            <a:pPr marL="0" indent="0">
              <a:buNone/>
            </a:pPr>
            <a:r>
              <a:rPr lang="en-US" b="1" dirty="0">
                <a:solidFill>
                  <a:srgbClr val="FF0000"/>
                </a:solidFill>
              </a:rPr>
              <a:t>&lt;BODY&gt;</a:t>
            </a:r>
            <a:br>
              <a:rPr lang="en-US" b="1" dirty="0">
                <a:solidFill>
                  <a:srgbClr val="FF0000"/>
                </a:solidFill>
              </a:rPr>
            </a:br>
            <a:r>
              <a:rPr lang="en-US" b="1" dirty="0">
                <a:solidFill>
                  <a:srgbClr val="FF0000"/>
                </a:solidFill>
              </a:rPr>
              <a:t>&lt;P&gt;This is a paragraph&lt;/P&gt;</a:t>
            </a:r>
            <a:br>
              <a:rPr lang="en-US" b="1" dirty="0">
                <a:solidFill>
                  <a:srgbClr val="FF0000"/>
                </a:solidFill>
              </a:rPr>
            </a:br>
            <a:r>
              <a:rPr lang="en-US" b="1" dirty="0">
                <a:solidFill>
                  <a:srgbClr val="FF0000"/>
                </a:solidFill>
              </a:rPr>
              <a:t>&lt;/BODY&gt;</a:t>
            </a:r>
            <a:endParaRPr lang="en-US" dirty="0">
              <a:solidFill>
                <a:srgbClr val="FF0000"/>
              </a:solidFill>
            </a:endParaRPr>
          </a:p>
          <a:p>
            <a:pPr marL="0" indent="0">
              <a:buNone/>
            </a:pPr>
            <a:r>
              <a:rPr lang="en-US" b="1" dirty="0"/>
              <a:t>This is correct:</a:t>
            </a:r>
            <a:endParaRPr lang="en-US" dirty="0"/>
          </a:p>
          <a:p>
            <a:pPr marL="0" indent="0">
              <a:buNone/>
            </a:pPr>
            <a:r>
              <a:rPr lang="en-US" dirty="0"/>
              <a:t>&lt;body&gt;</a:t>
            </a:r>
            <a:br>
              <a:rPr lang="en-US" dirty="0"/>
            </a:br>
            <a:r>
              <a:rPr lang="en-US" dirty="0"/>
              <a:t>&lt;p&gt;This is a paragraph&lt;/p&gt;</a:t>
            </a:r>
            <a:br>
              <a:rPr lang="en-US" dirty="0"/>
            </a:br>
            <a:r>
              <a:rPr lang="en-US" dirty="0"/>
              <a:t>&lt;/body&gt;</a:t>
            </a:r>
          </a:p>
          <a:p>
            <a:pPr marL="0" indent="0">
              <a:buNone/>
            </a:pPr>
            <a:endParaRPr lang="en-US" dirty="0"/>
          </a:p>
          <a:p>
            <a:r>
              <a:rPr lang="en-US" b="1" dirty="0"/>
              <a:t>XHTML Attribute Names Must Be In Lower Case</a:t>
            </a:r>
            <a:endParaRPr lang="en-US" dirty="0"/>
          </a:p>
          <a:p>
            <a:pPr marL="0" indent="0">
              <a:buNone/>
            </a:pPr>
            <a:r>
              <a:rPr lang="en-US" b="1" dirty="0">
                <a:solidFill>
                  <a:srgbClr val="FF0000"/>
                </a:solidFill>
              </a:rPr>
              <a:t>This is wrong:</a:t>
            </a:r>
            <a:endParaRPr lang="en-US" dirty="0">
              <a:solidFill>
                <a:srgbClr val="FF0000"/>
              </a:solidFill>
            </a:endParaRPr>
          </a:p>
          <a:p>
            <a:pPr marL="0" indent="0">
              <a:buNone/>
            </a:pPr>
            <a:r>
              <a:rPr lang="en-US" b="1" dirty="0">
                <a:solidFill>
                  <a:srgbClr val="FF0000"/>
                </a:solidFill>
              </a:rPr>
              <a:t>&lt;table WIDTH="100%"&gt;</a:t>
            </a:r>
            <a:endParaRPr lang="en-US" dirty="0">
              <a:solidFill>
                <a:srgbClr val="FF0000"/>
              </a:solidFill>
            </a:endParaRPr>
          </a:p>
          <a:p>
            <a:pPr marL="0" indent="0">
              <a:buNone/>
            </a:pPr>
            <a:r>
              <a:rPr lang="en-US" b="1" dirty="0"/>
              <a:t>This is correct:</a:t>
            </a:r>
            <a:endParaRPr lang="en-US" dirty="0"/>
          </a:p>
          <a:p>
            <a:pPr marL="0" indent="0">
              <a:buNone/>
            </a:pPr>
            <a:r>
              <a:rPr lang="en-US" dirty="0"/>
              <a:t>&lt;table width="100</a:t>
            </a:r>
            <a:r>
              <a:rPr lang="en-US" dirty="0" smtClean="0"/>
              <a:t>%"&gt;</a:t>
            </a:r>
            <a:endParaRPr lang="en-US" dirty="0"/>
          </a:p>
        </p:txBody>
      </p:sp>
    </p:spTree>
    <p:extLst>
      <p:ext uri="{BB962C8B-B14F-4D97-AF65-F5344CB8AC3E}">
        <p14:creationId xmlns:p14="http://schemas.microsoft.com/office/powerpoint/2010/main" val="22202579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685800"/>
            <a:ext cx="8229600" cy="1143000"/>
          </a:xfrm>
        </p:spPr>
        <p:txBody>
          <a:bodyPr>
            <a:normAutofit/>
          </a:bodyPr>
          <a:lstStyle/>
          <a:p>
            <a:r>
              <a:rPr lang="en-US" b="1" dirty="0"/>
              <a:t>Attribute Values Must Be </a:t>
            </a:r>
            <a:r>
              <a:rPr lang="en-US" b="1" dirty="0" smtClean="0"/>
              <a:t>Quoted</a:t>
            </a:r>
            <a:endParaRPr lang="en-US" dirty="0"/>
          </a:p>
        </p:txBody>
      </p:sp>
      <p:sp>
        <p:nvSpPr>
          <p:cNvPr id="3" name="Content Placeholder 2"/>
          <p:cNvSpPr>
            <a:spLocks noGrp="1"/>
          </p:cNvSpPr>
          <p:nvPr>
            <p:ph idx="1"/>
          </p:nvPr>
        </p:nvSpPr>
        <p:spPr>
          <a:xfrm>
            <a:off x="990600" y="1752600"/>
            <a:ext cx="8153400" cy="5105400"/>
          </a:xfrm>
        </p:spPr>
        <p:txBody>
          <a:bodyPr>
            <a:normAutofit/>
          </a:bodyPr>
          <a:lstStyle/>
          <a:p>
            <a:pPr marL="0" indent="0">
              <a:buNone/>
            </a:pPr>
            <a:endParaRPr lang="en-US" dirty="0"/>
          </a:p>
          <a:p>
            <a:pPr marL="0" indent="0">
              <a:buNone/>
            </a:pPr>
            <a:r>
              <a:rPr lang="en-US" b="1" dirty="0" smtClean="0">
                <a:solidFill>
                  <a:srgbClr val="FF0000"/>
                </a:solidFill>
              </a:rPr>
              <a:t>This </a:t>
            </a:r>
            <a:r>
              <a:rPr lang="en-US" b="1" dirty="0">
                <a:solidFill>
                  <a:srgbClr val="FF0000"/>
                </a:solidFill>
              </a:rPr>
              <a:t>is wrong:</a:t>
            </a:r>
            <a:endParaRPr lang="en-US" dirty="0">
              <a:solidFill>
                <a:srgbClr val="FF0000"/>
              </a:solidFill>
            </a:endParaRPr>
          </a:p>
          <a:p>
            <a:pPr marL="0" indent="0">
              <a:buNone/>
            </a:pPr>
            <a:r>
              <a:rPr lang="en-US" b="1" dirty="0">
                <a:solidFill>
                  <a:srgbClr val="FF0000"/>
                </a:solidFill>
              </a:rPr>
              <a:t>&lt;table width=100%&gt;</a:t>
            </a:r>
            <a:endParaRPr lang="en-US" dirty="0">
              <a:solidFill>
                <a:srgbClr val="FF0000"/>
              </a:solidFill>
            </a:endParaRPr>
          </a:p>
          <a:p>
            <a:pPr marL="0" indent="0">
              <a:buNone/>
            </a:pPr>
            <a:r>
              <a:rPr lang="en-US" b="1" dirty="0"/>
              <a:t>This is correct:</a:t>
            </a:r>
            <a:endParaRPr lang="en-US" dirty="0"/>
          </a:p>
          <a:p>
            <a:pPr marL="0" indent="0">
              <a:buNone/>
            </a:pPr>
            <a:r>
              <a:rPr lang="en-US" dirty="0"/>
              <a:t>&lt;table width="100%"&gt;</a:t>
            </a:r>
          </a:p>
          <a:p>
            <a:pPr marL="0" indent="0">
              <a:buNone/>
            </a:pPr>
            <a:r>
              <a:rPr lang="en-US" dirty="0"/>
              <a:t> </a:t>
            </a:r>
          </a:p>
          <a:p>
            <a:endParaRPr lang="en-US" dirty="0"/>
          </a:p>
          <a:p>
            <a:endParaRPr lang="en-US" dirty="0"/>
          </a:p>
        </p:txBody>
      </p:sp>
    </p:spTree>
    <p:extLst>
      <p:ext uri="{BB962C8B-B14F-4D97-AF65-F5344CB8AC3E}">
        <p14:creationId xmlns:p14="http://schemas.microsoft.com/office/powerpoint/2010/main" val="25857871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143000"/>
          </a:xfrm>
        </p:spPr>
        <p:txBody>
          <a:bodyPr>
            <a:normAutofit fontScale="90000"/>
          </a:bodyPr>
          <a:lstStyle/>
          <a:p>
            <a:r>
              <a:rPr lang="en-US" b="1" dirty="0"/>
              <a:t>Attribute Minimization Is </a:t>
            </a:r>
            <a:r>
              <a:rPr lang="en-US" b="1" dirty="0" smtClean="0"/>
              <a:t>Forbidden</a:t>
            </a:r>
            <a:endParaRPr lang="en-US" dirty="0"/>
          </a:p>
        </p:txBody>
      </p:sp>
      <p:sp>
        <p:nvSpPr>
          <p:cNvPr id="3" name="Content Placeholder 2"/>
          <p:cNvSpPr>
            <a:spLocks noGrp="1"/>
          </p:cNvSpPr>
          <p:nvPr>
            <p:ph idx="1"/>
          </p:nvPr>
        </p:nvSpPr>
        <p:spPr>
          <a:xfrm>
            <a:off x="879764" y="2057400"/>
            <a:ext cx="8229600" cy="4793673"/>
          </a:xfrm>
        </p:spPr>
        <p:txBody>
          <a:bodyPr>
            <a:normAutofit fontScale="77500" lnSpcReduction="20000"/>
          </a:bodyPr>
          <a:lstStyle/>
          <a:p>
            <a:pPr marL="0" indent="0">
              <a:buNone/>
            </a:pPr>
            <a:r>
              <a:rPr lang="en-US" b="1" dirty="0" smtClean="0">
                <a:solidFill>
                  <a:srgbClr val="FF0000"/>
                </a:solidFill>
              </a:rPr>
              <a:t>Wrong</a:t>
            </a:r>
            <a:r>
              <a:rPr lang="en-US" b="1" dirty="0">
                <a:solidFill>
                  <a:srgbClr val="FF0000"/>
                </a:solidFill>
              </a:rPr>
              <a:t>:</a:t>
            </a:r>
            <a:endParaRPr lang="en-US" dirty="0">
              <a:solidFill>
                <a:srgbClr val="FF0000"/>
              </a:solidFill>
            </a:endParaRPr>
          </a:p>
          <a:p>
            <a:pPr marL="0" indent="0">
              <a:buNone/>
            </a:pPr>
            <a:r>
              <a:rPr lang="en-US" b="1" dirty="0">
                <a:solidFill>
                  <a:srgbClr val="FF0000"/>
                </a:solidFill>
              </a:rPr>
              <a:t>&lt;input type="checkbox" name="vehicle" value="car" checked /&gt;</a:t>
            </a:r>
            <a:endParaRPr lang="en-US" dirty="0">
              <a:solidFill>
                <a:srgbClr val="FF0000"/>
              </a:solidFill>
            </a:endParaRPr>
          </a:p>
          <a:p>
            <a:pPr marL="0" indent="0">
              <a:buNone/>
            </a:pPr>
            <a:r>
              <a:rPr lang="en-US" b="1" dirty="0"/>
              <a:t>Correct:</a:t>
            </a:r>
            <a:endParaRPr lang="en-US" dirty="0"/>
          </a:p>
          <a:p>
            <a:pPr marL="0" indent="0">
              <a:buNone/>
            </a:pPr>
            <a:r>
              <a:rPr lang="en-US" dirty="0"/>
              <a:t>&lt;input type="checkbox" name="vehicle" value="car" checked="checked" </a:t>
            </a:r>
            <a:r>
              <a:rPr lang="en-US" dirty="0" smtClean="0"/>
              <a:t>/&gt;</a:t>
            </a:r>
          </a:p>
          <a:p>
            <a:pPr marL="0" indent="0">
              <a:buNone/>
            </a:pPr>
            <a:endParaRPr lang="en-US" dirty="0"/>
          </a:p>
          <a:p>
            <a:pPr marL="0" indent="0">
              <a:buNone/>
            </a:pPr>
            <a:r>
              <a:rPr lang="en-US" b="1" dirty="0">
                <a:solidFill>
                  <a:srgbClr val="FF0000"/>
                </a:solidFill>
              </a:rPr>
              <a:t>Wrong:</a:t>
            </a:r>
            <a:endParaRPr lang="en-US" dirty="0">
              <a:solidFill>
                <a:srgbClr val="FF0000"/>
              </a:solidFill>
            </a:endParaRPr>
          </a:p>
          <a:p>
            <a:pPr marL="0" indent="0">
              <a:buNone/>
            </a:pPr>
            <a:r>
              <a:rPr lang="en-US" b="1" dirty="0">
                <a:solidFill>
                  <a:srgbClr val="FF0000"/>
                </a:solidFill>
              </a:rPr>
              <a:t>&lt;input type="text" name="</a:t>
            </a:r>
            <a:r>
              <a:rPr lang="en-US" b="1" dirty="0" err="1">
                <a:solidFill>
                  <a:srgbClr val="FF0000"/>
                </a:solidFill>
              </a:rPr>
              <a:t>lastname</a:t>
            </a:r>
            <a:r>
              <a:rPr lang="en-US" b="1" dirty="0">
                <a:solidFill>
                  <a:srgbClr val="FF0000"/>
                </a:solidFill>
              </a:rPr>
              <a:t>" disabled /&gt;</a:t>
            </a:r>
            <a:endParaRPr lang="en-US" dirty="0">
              <a:solidFill>
                <a:srgbClr val="FF0000"/>
              </a:solidFill>
            </a:endParaRPr>
          </a:p>
          <a:p>
            <a:pPr marL="0" indent="0">
              <a:buNone/>
            </a:pPr>
            <a:r>
              <a:rPr lang="en-US" b="1" dirty="0"/>
              <a:t>Correct:</a:t>
            </a:r>
            <a:endParaRPr lang="en-US" dirty="0"/>
          </a:p>
          <a:p>
            <a:pPr marL="0" indent="0">
              <a:buNone/>
            </a:pPr>
            <a:r>
              <a:rPr lang="en-US" dirty="0"/>
              <a:t>&lt;input type="text" name="</a:t>
            </a:r>
            <a:r>
              <a:rPr lang="en-US" dirty="0" err="1"/>
              <a:t>lastname</a:t>
            </a:r>
            <a:r>
              <a:rPr lang="en-US" dirty="0"/>
              <a:t>" disabled="disabled" /&gt;</a:t>
            </a:r>
          </a:p>
          <a:p>
            <a:pPr marL="0" indent="0">
              <a:buNone/>
            </a:pPr>
            <a:r>
              <a:rPr lang="en-US" dirty="0"/>
              <a:t> </a:t>
            </a:r>
          </a:p>
          <a:p>
            <a:endParaRPr lang="en-US" dirty="0"/>
          </a:p>
        </p:txBody>
      </p:sp>
    </p:spTree>
    <p:extLst>
      <p:ext uri="{BB962C8B-B14F-4D97-AF65-F5344CB8AC3E}">
        <p14:creationId xmlns:p14="http://schemas.microsoft.com/office/powerpoint/2010/main" val="1624907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143000"/>
          </a:xfrm>
        </p:spPr>
        <p:txBody>
          <a:bodyPr>
            <a:normAutofit/>
          </a:bodyPr>
          <a:lstStyle/>
          <a:p>
            <a:r>
              <a:rPr lang="en-US" b="1" dirty="0"/>
              <a:t>Objectives</a:t>
            </a:r>
            <a:r>
              <a:rPr lang="en-US" b="1" dirty="0" smtClean="0"/>
              <a:t>:</a:t>
            </a:r>
            <a:endParaRPr lang="en-US" dirty="0"/>
          </a:p>
        </p:txBody>
      </p:sp>
      <p:sp>
        <p:nvSpPr>
          <p:cNvPr id="3" name="Content Placeholder 2"/>
          <p:cNvSpPr>
            <a:spLocks noGrp="1"/>
          </p:cNvSpPr>
          <p:nvPr>
            <p:ph idx="1"/>
          </p:nvPr>
        </p:nvSpPr>
        <p:spPr>
          <a:xfrm>
            <a:off x="914400" y="1905000"/>
            <a:ext cx="8229600" cy="4959927"/>
          </a:xfrm>
        </p:spPr>
        <p:txBody>
          <a:bodyPr/>
          <a:lstStyle/>
          <a:p>
            <a:pPr lvl="0"/>
            <a:r>
              <a:rPr lang="en-US" dirty="0" smtClean="0"/>
              <a:t>Create </a:t>
            </a:r>
            <a:r>
              <a:rPr lang="en-US" dirty="0"/>
              <a:t>different size Headers.</a:t>
            </a:r>
          </a:p>
          <a:p>
            <a:pPr lvl="0"/>
            <a:r>
              <a:rPr lang="en-US" dirty="0"/>
              <a:t>Create paragraphs using the &lt;p&gt; tags.</a:t>
            </a:r>
          </a:p>
          <a:p>
            <a:pPr lvl="0"/>
            <a:r>
              <a:rPr lang="en-US" dirty="0"/>
              <a:t>Be able to add breaks using the &lt;</a:t>
            </a:r>
            <a:r>
              <a:rPr lang="en-US" dirty="0" err="1"/>
              <a:t>br</a:t>
            </a:r>
            <a:r>
              <a:rPr lang="en-US" dirty="0"/>
              <a:t>&gt; tags.</a:t>
            </a:r>
          </a:p>
          <a:p>
            <a:pPr lvl="0"/>
            <a:r>
              <a:rPr lang="en-US" dirty="0"/>
              <a:t>Be able to insert comments for other users.</a:t>
            </a:r>
          </a:p>
          <a:p>
            <a:endParaRPr lang="en-US" dirty="0"/>
          </a:p>
        </p:txBody>
      </p:sp>
    </p:spTree>
    <p:extLst>
      <p:ext uri="{BB962C8B-B14F-4D97-AF65-F5344CB8AC3E}">
        <p14:creationId xmlns:p14="http://schemas.microsoft.com/office/powerpoint/2010/main" val="2202311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143000"/>
          </a:xfrm>
        </p:spPr>
        <p:txBody>
          <a:bodyPr>
            <a:normAutofit fontScale="90000"/>
          </a:bodyPr>
          <a:lstStyle/>
          <a:p>
            <a:r>
              <a:rPr lang="en-US" b="1" dirty="0"/>
              <a:t>How to Convert from HTML to </a:t>
            </a:r>
            <a:r>
              <a:rPr lang="en-US" b="1" dirty="0" smtClean="0"/>
              <a:t>XHTML</a:t>
            </a:r>
            <a:endParaRPr lang="en-US" dirty="0"/>
          </a:p>
        </p:txBody>
      </p:sp>
      <p:sp>
        <p:nvSpPr>
          <p:cNvPr id="3" name="Content Placeholder 2"/>
          <p:cNvSpPr>
            <a:spLocks noGrp="1"/>
          </p:cNvSpPr>
          <p:nvPr>
            <p:ph idx="1"/>
          </p:nvPr>
        </p:nvSpPr>
        <p:spPr>
          <a:xfrm>
            <a:off x="914400" y="1828801"/>
            <a:ext cx="8229600" cy="5029200"/>
          </a:xfrm>
        </p:spPr>
        <p:txBody>
          <a:bodyPr>
            <a:normAutofit/>
          </a:bodyPr>
          <a:lstStyle/>
          <a:p>
            <a:pPr lvl="0"/>
            <a:r>
              <a:rPr lang="en-US" dirty="0" smtClean="0"/>
              <a:t>Add </a:t>
            </a:r>
            <a:r>
              <a:rPr lang="en-US" dirty="0"/>
              <a:t>an XHTML &lt;!DOCTYPE&gt; to the first line of every page</a:t>
            </a:r>
          </a:p>
          <a:p>
            <a:pPr lvl="0"/>
            <a:r>
              <a:rPr lang="en-US" dirty="0"/>
              <a:t>Add an </a:t>
            </a:r>
            <a:r>
              <a:rPr lang="en-US" dirty="0" err="1"/>
              <a:t>xmlns</a:t>
            </a:r>
            <a:r>
              <a:rPr lang="en-US" dirty="0"/>
              <a:t> attribute to the html element of every page</a:t>
            </a:r>
          </a:p>
          <a:p>
            <a:pPr lvl="0"/>
            <a:r>
              <a:rPr lang="en-US" dirty="0"/>
              <a:t>Change all element names to lowercase</a:t>
            </a:r>
          </a:p>
          <a:p>
            <a:pPr lvl="0"/>
            <a:r>
              <a:rPr lang="en-US" dirty="0"/>
              <a:t>Close all empty elements</a:t>
            </a:r>
          </a:p>
          <a:p>
            <a:pPr lvl="0"/>
            <a:r>
              <a:rPr lang="en-US" dirty="0"/>
              <a:t>Change all attribute names to lowercase</a:t>
            </a:r>
          </a:p>
          <a:p>
            <a:pPr lvl="0"/>
            <a:r>
              <a:rPr lang="en-US" dirty="0"/>
              <a:t>Quote all attribute values</a:t>
            </a:r>
            <a:endParaRPr lang="en-US" dirty="0"/>
          </a:p>
        </p:txBody>
      </p:sp>
    </p:spTree>
    <p:extLst>
      <p:ext uri="{BB962C8B-B14F-4D97-AF65-F5344CB8AC3E}">
        <p14:creationId xmlns:p14="http://schemas.microsoft.com/office/powerpoint/2010/main" val="13919751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1143000"/>
          </a:xfrm>
        </p:spPr>
        <p:txBody>
          <a:bodyPr/>
          <a:lstStyle/>
          <a:p>
            <a:r>
              <a:rPr lang="en-US" dirty="0" smtClean="0"/>
              <a:t>Summary</a:t>
            </a:r>
            <a:endParaRPr lang="en-US" dirty="0"/>
          </a:p>
        </p:txBody>
      </p:sp>
      <p:sp>
        <p:nvSpPr>
          <p:cNvPr id="3" name="Content Placeholder 2"/>
          <p:cNvSpPr>
            <a:spLocks noGrp="1"/>
          </p:cNvSpPr>
          <p:nvPr>
            <p:ph idx="1"/>
          </p:nvPr>
        </p:nvSpPr>
        <p:spPr>
          <a:xfrm>
            <a:off x="838200" y="1905000"/>
            <a:ext cx="8305800" cy="4925291"/>
          </a:xfrm>
        </p:spPr>
        <p:txBody>
          <a:bodyPr>
            <a:normAutofit fontScale="92500"/>
          </a:bodyPr>
          <a:lstStyle/>
          <a:p>
            <a:r>
              <a:rPr lang="en-US" dirty="0" smtClean="0"/>
              <a:t>Things you should know</a:t>
            </a:r>
          </a:p>
          <a:p>
            <a:pPr lvl="1"/>
            <a:r>
              <a:rPr lang="en-US" dirty="0" smtClean="0"/>
              <a:t>4 major tags </a:t>
            </a:r>
            <a:r>
              <a:rPr lang="en-US" dirty="0" smtClean="0"/>
              <a:t>(</a:t>
            </a:r>
            <a:r>
              <a:rPr lang="en-US" dirty="0" err="1" smtClean="0"/>
              <a:t>html,head,title,body</a:t>
            </a:r>
            <a:r>
              <a:rPr lang="en-US" dirty="0" smtClean="0"/>
              <a:t>)</a:t>
            </a:r>
            <a:endParaRPr lang="en-US" dirty="0" smtClean="0"/>
          </a:p>
          <a:p>
            <a:pPr lvl="1"/>
            <a:r>
              <a:rPr lang="en-US" dirty="0" smtClean="0"/>
              <a:t>&lt;p&gt; paragraph tag</a:t>
            </a:r>
          </a:p>
          <a:p>
            <a:pPr lvl="1"/>
            <a:r>
              <a:rPr lang="en-US" dirty="0" smtClean="0"/>
              <a:t>&lt;</a:t>
            </a:r>
            <a:r>
              <a:rPr lang="en-US" dirty="0" err="1" smtClean="0"/>
              <a:t>br</a:t>
            </a:r>
            <a:r>
              <a:rPr lang="en-US" dirty="0" smtClean="0"/>
              <a:t>&gt; </a:t>
            </a:r>
            <a:r>
              <a:rPr lang="en-US" dirty="0" smtClean="0"/>
              <a:t>newline tag no close tag</a:t>
            </a:r>
          </a:p>
          <a:p>
            <a:pPr lvl="1"/>
            <a:r>
              <a:rPr lang="en-US" dirty="0"/>
              <a:t>&amp;</a:t>
            </a:r>
            <a:r>
              <a:rPr lang="en-US" dirty="0" err="1" smtClean="0"/>
              <a:t>nbsp</a:t>
            </a:r>
            <a:r>
              <a:rPr lang="en-US" dirty="0" smtClean="0"/>
              <a:t> – whitespace</a:t>
            </a:r>
          </a:p>
          <a:p>
            <a:pPr lvl="1"/>
            <a:r>
              <a:rPr lang="en-US" dirty="0" smtClean="0"/>
              <a:t>&lt;!-- Comments --&gt;  Does not show in Browser window</a:t>
            </a:r>
          </a:p>
          <a:p>
            <a:pPr lvl="1"/>
            <a:r>
              <a:rPr lang="en-US" dirty="0" smtClean="0"/>
              <a:t>&lt;H#&gt; tags (1-6) with attribute align (left, right, center)</a:t>
            </a:r>
          </a:p>
          <a:p>
            <a:r>
              <a:rPr lang="en-US" dirty="0" smtClean="0"/>
              <a:t>The &lt;div&gt; &amp; &lt;span&gt; is not necessary to know at this time. Will be discussed later. </a:t>
            </a:r>
          </a:p>
        </p:txBody>
      </p:sp>
    </p:spTree>
    <p:extLst>
      <p:ext uri="{BB962C8B-B14F-4D97-AF65-F5344CB8AC3E}">
        <p14:creationId xmlns:p14="http://schemas.microsoft.com/office/powerpoint/2010/main" val="2899384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473" y="762000"/>
            <a:ext cx="8229600" cy="1143000"/>
          </a:xfrm>
        </p:spPr>
        <p:txBody>
          <a:bodyPr>
            <a:normAutofit/>
          </a:bodyPr>
          <a:lstStyle/>
          <a:p>
            <a:r>
              <a:rPr lang="en-US" b="1" dirty="0"/>
              <a:t>Creating </a:t>
            </a:r>
            <a:r>
              <a:rPr lang="en-US" b="1" dirty="0" smtClean="0"/>
              <a:t>Headers</a:t>
            </a:r>
            <a:endParaRPr lang="en-US" dirty="0"/>
          </a:p>
        </p:txBody>
      </p:sp>
      <p:sp>
        <p:nvSpPr>
          <p:cNvPr id="3" name="Content Placeholder 2"/>
          <p:cNvSpPr>
            <a:spLocks noGrp="1"/>
          </p:cNvSpPr>
          <p:nvPr>
            <p:ph idx="1"/>
          </p:nvPr>
        </p:nvSpPr>
        <p:spPr>
          <a:xfrm>
            <a:off x="914400" y="1752601"/>
            <a:ext cx="8229600" cy="5126182"/>
          </a:xfrm>
        </p:spPr>
        <p:txBody>
          <a:bodyPr>
            <a:normAutofit/>
          </a:bodyPr>
          <a:lstStyle/>
          <a:p>
            <a:r>
              <a:rPr lang="en-US" sz="2400" dirty="0" smtClean="0"/>
              <a:t>Headers </a:t>
            </a:r>
            <a:r>
              <a:rPr lang="en-US" sz="2400" dirty="0"/>
              <a:t>are created by using the tag </a:t>
            </a:r>
            <a:r>
              <a:rPr lang="en-US" sz="2400" dirty="0" smtClean="0"/>
              <a:t>&lt;h#&gt;…&lt;/</a:t>
            </a:r>
            <a:r>
              <a:rPr lang="en-US" sz="2400" dirty="0"/>
              <a:t>h</a:t>
            </a:r>
            <a:r>
              <a:rPr lang="en-US" sz="2400" dirty="0" smtClean="0"/>
              <a:t>#&gt; </a:t>
            </a:r>
            <a:r>
              <a:rPr lang="en-US" sz="2400" dirty="0"/>
              <a:t>where # equals a number between 1 and 6 inclusively inside the body tags </a:t>
            </a:r>
            <a:r>
              <a:rPr lang="en-US" sz="2400" dirty="0" smtClean="0"/>
              <a:t>&lt;body&gt;…&lt;/body</a:t>
            </a:r>
            <a:r>
              <a:rPr lang="en-US" sz="2400" dirty="0"/>
              <a:t>&gt;. </a:t>
            </a:r>
            <a:r>
              <a:rPr lang="en-US" sz="2400" dirty="0" smtClean="0"/>
              <a:t> Header tag does have attribute align. Attribute </a:t>
            </a:r>
            <a:r>
              <a:rPr lang="en-US" sz="2400" dirty="0"/>
              <a:t>gives you the choices between (</a:t>
            </a:r>
            <a:r>
              <a:rPr lang="en-US" sz="2400" b="1" dirty="0"/>
              <a:t>left, center, </a:t>
            </a:r>
            <a:r>
              <a:rPr lang="en-US" sz="2400" b="1" dirty="0" smtClean="0"/>
              <a:t>right)</a:t>
            </a:r>
          </a:p>
          <a:p>
            <a:pPr marL="0" indent="0">
              <a:buNone/>
            </a:pPr>
            <a:r>
              <a:rPr lang="en-US" sz="2400" dirty="0" smtClean="0"/>
              <a:t> </a:t>
            </a:r>
          </a:p>
          <a:p>
            <a:r>
              <a:rPr lang="en-US" sz="2400" dirty="0" smtClean="0">
                <a:latin typeface="Times New Roman" panose="02020603050405020304" pitchFamily="18" charset="0"/>
                <a:cs typeface="Times New Roman" panose="02020603050405020304" pitchFamily="18" charset="0"/>
              </a:rPr>
              <a:t>&lt;h1</a:t>
            </a:r>
            <a:r>
              <a:rPr lang="en-US" sz="2400" dirty="0" smtClean="0">
                <a:latin typeface="Times New Roman" panose="02020603050405020304" pitchFamily="18" charset="0"/>
                <a:cs typeface="Times New Roman" panose="02020603050405020304" pitchFamily="18" charset="0"/>
              </a:rPr>
              <a:t>&gt; Subject</a:t>
            </a:r>
            <a:r>
              <a:rPr lang="en-US" sz="2400" dirty="0" smtClean="0">
                <a:latin typeface="Times New Roman" panose="02020603050405020304" pitchFamily="18" charset="0"/>
                <a:cs typeface="Times New Roman" panose="02020603050405020304" pitchFamily="18" charset="0"/>
              </a:rPr>
              <a:t>&lt;/h1</a:t>
            </a:r>
            <a:r>
              <a:rPr lang="en-US" sz="2400" dirty="0" smtClean="0">
                <a:latin typeface="Times New Roman" panose="02020603050405020304" pitchFamily="18" charset="0"/>
                <a:cs typeface="Times New Roman" panose="02020603050405020304" pitchFamily="18" charset="0"/>
              </a:rPr>
              <a:t>&gt;    - font 24 pixels and Bold </a:t>
            </a:r>
          </a:p>
          <a:p>
            <a:r>
              <a:rPr lang="en-US" sz="2400" dirty="0" smtClean="0">
                <a:latin typeface="Times New Roman" panose="02020603050405020304" pitchFamily="18" charset="0"/>
                <a:cs typeface="Times New Roman" panose="02020603050405020304" pitchFamily="18" charset="0"/>
              </a:rPr>
              <a:t>&lt;</a:t>
            </a:r>
            <a:r>
              <a:rPr lang="en-US" sz="2400" dirty="0">
                <a:latin typeface="Times New Roman" panose="02020603050405020304" pitchFamily="18" charset="0"/>
                <a:cs typeface="Times New Roman" panose="02020603050405020304" pitchFamily="18" charset="0"/>
              </a:rPr>
              <a:t>h</a:t>
            </a:r>
            <a:r>
              <a:rPr lang="en-US" sz="2400" dirty="0" smtClean="0">
                <a:latin typeface="Times New Roman" panose="02020603050405020304" pitchFamily="18" charset="0"/>
                <a:cs typeface="Times New Roman" panose="02020603050405020304" pitchFamily="18" charset="0"/>
              </a:rPr>
              <a:t>2</a:t>
            </a:r>
            <a:r>
              <a:rPr lang="en-US" sz="2400" dirty="0">
                <a:latin typeface="Times New Roman" panose="02020603050405020304" pitchFamily="18" charset="0"/>
                <a:cs typeface="Times New Roman" panose="02020603050405020304" pitchFamily="18" charset="0"/>
              </a:rPr>
              <a:t>&gt; Subject</a:t>
            </a:r>
            <a:r>
              <a:rPr lang="en-US" sz="2400" dirty="0" smtClean="0">
                <a:latin typeface="Times New Roman" panose="02020603050405020304" pitchFamily="18" charset="0"/>
                <a:cs typeface="Times New Roman" panose="02020603050405020304" pitchFamily="18" charset="0"/>
              </a:rPr>
              <a:t>&lt;/h2</a:t>
            </a:r>
            <a:r>
              <a:rPr lang="en-US" sz="2400" dirty="0">
                <a:latin typeface="Times New Roman" panose="02020603050405020304" pitchFamily="18" charset="0"/>
                <a:cs typeface="Times New Roman" panose="02020603050405020304" pitchFamily="18" charset="0"/>
              </a:rPr>
              <a:t>&gt; - </a:t>
            </a:r>
            <a:r>
              <a:rPr lang="en-US" sz="2400" dirty="0" smtClean="0">
                <a:latin typeface="Times New Roman" panose="02020603050405020304" pitchFamily="18" charset="0"/>
                <a:cs typeface="Times New Roman" panose="02020603050405020304" pitchFamily="18" charset="0"/>
              </a:rPr>
              <a:t>font </a:t>
            </a:r>
            <a:r>
              <a:rPr lang="en-US" sz="2400" dirty="0">
                <a:latin typeface="Times New Roman" panose="02020603050405020304" pitchFamily="18" charset="0"/>
                <a:cs typeface="Times New Roman" panose="02020603050405020304" pitchFamily="18" charset="0"/>
              </a:rPr>
              <a:t>18 pixels and Bold </a:t>
            </a:r>
          </a:p>
          <a:p>
            <a:r>
              <a:rPr lang="en-US" sz="2400" dirty="0" smtClean="0">
                <a:latin typeface="Times New Roman" panose="02020603050405020304" pitchFamily="18" charset="0"/>
                <a:cs typeface="Times New Roman" panose="02020603050405020304" pitchFamily="18" charset="0"/>
              </a:rPr>
              <a:t>&lt;h3</a:t>
            </a:r>
            <a:r>
              <a:rPr lang="en-US" sz="2400" dirty="0">
                <a:latin typeface="Times New Roman" panose="02020603050405020304" pitchFamily="18" charset="0"/>
                <a:cs typeface="Times New Roman" panose="02020603050405020304" pitchFamily="18" charset="0"/>
              </a:rPr>
              <a:t>&gt; Subject </a:t>
            </a:r>
            <a:r>
              <a:rPr lang="en-US" sz="2400" dirty="0" smtClean="0">
                <a:latin typeface="Times New Roman" panose="02020603050405020304" pitchFamily="18" charset="0"/>
                <a:cs typeface="Times New Roman" panose="02020603050405020304" pitchFamily="18" charset="0"/>
              </a:rPr>
              <a:t>&lt;/h3</a:t>
            </a:r>
            <a:r>
              <a:rPr lang="en-US" sz="2400" dirty="0">
                <a:latin typeface="Times New Roman" panose="02020603050405020304" pitchFamily="18" charset="0"/>
                <a:cs typeface="Times New Roman" panose="02020603050405020304" pitchFamily="18" charset="0"/>
              </a:rPr>
              <a:t>&gt; - </a:t>
            </a:r>
            <a:r>
              <a:rPr lang="en-US" sz="2400" dirty="0" smtClean="0">
                <a:latin typeface="Times New Roman" panose="02020603050405020304" pitchFamily="18" charset="0"/>
                <a:cs typeface="Times New Roman" panose="02020603050405020304" pitchFamily="18" charset="0"/>
              </a:rPr>
              <a:t>font </a:t>
            </a:r>
            <a:r>
              <a:rPr lang="en-US" sz="2400" dirty="0">
                <a:latin typeface="Times New Roman" panose="02020603050405020304" pitchFamily="18" charset="0"/>
                <a:cs typeface="Times New Roman" panose="02020603050405020304" pitchFamily="18" charset="0"/>
              </a:rPr>
              <a:t>14 pixels and Bold </a:t>
            </a:r>
          </a:p>
          <a:p>
            <a:r>
              <a:rPr lang="en-US" sz="2400" dirty="0" smtClean="0">
                <a:latin typeface="Times New Roman" panose="02020603050405020304" pitchFamily="18" charset="0"/>
                <a:cs typeface="Times New Roman" panose="02020603050405020304" pitchFamily="18" charset="0"/>
              </a:rPr>
              <a:t>&lt;h4</a:t>
            </a:r>
            <a:r>
              <a:rPr lang="en-US" sz="2400" dirty="0">
                <a:latin typeface="Times New Roman" panose="02020603050405020304" pitchFamily="18" charset="0"/>
                <a:cs typeface="Times New Roman" panose="02020603050405020304" pitchFamily="18" charset="0"/>
              </a:rPr>
              <a:t>&gt; Subject </a:t>
            </a:r>
            <a:r>
              <a:rPr lang="en-US" sz="2400" dirty="0" smtClean="0">
                <a:latin typeface="Times New Roman" panose="02020603050405020304" pitchFamily="18" charset="0"/>
                <a:cs typeface="Times New Roman" panose="02020603050405020304" pitchFamily="18" charset="0"/>
              </a:rPr>
              <a:t>&lt;/h4</a:t>
            </a:r>
            <a:r>
              <a:rPr lang="en-US" sz="2400" dirty="0">
                <a:latin typeface="Times New Roman" panose="02020603050405020304" pitchFamily="18" charset="0"/>
                <a:cs typeface="Times New Roman" panose="02020603050405020304" pitchFamily="18" charset="0"/>
              </a:rPr>
              <a:t>&gt; - font 12 pixels and Bold</a:t>
            </a:r>
          </a:p>
          <a:p>
            <a:r>
              <a:rPr lang="en-US" sz="2400" dirty="0" smtClean="0">
                <a:latin typeface="Times New Roman" panose="02020603050405020304" pitchFamily="18" charset="0"/>
                <a:cs typeface="Times New Roman" panose="02020603050405020304" pitchFamily="18" charset="0"/>
              </a:rPr>
              <a:t>&lt;h5</a:t>
            </a:r>
            <a:r>
              <a:rPr lang="en-US" sz="2400" dirty="0">
                <a:latin typeface="Times New Roman" panose="02020603050405020304" pitchFamily="18" charset="0"/>
                <a:cs typeface="Times New Roman" panose="02020603050405020304" pitchFamily="18" charset="0"/>
              </a:rPr>
              <a:t>&gt; Subject </a:t>
            </a:r>
            <a:r>
              <a:rPr lang="en-US" sz="2400" dirty="0" smtClean="0">
                <a:latin typeface="Times New Roman" panose="02020603050405020304" pitchFamily="18" charset="0"/>
                <a:cs typeface="Times New Roman" panose="02020603050405020304" pitchFamily="18" charset="0"/>
              </a:rPr>
              <a:t>&lt;/h5</a:t>
            </a:r>
            <a:r>
              <a:rPr lang="en-US" sz="2400" dirty="0">
                <a:latin typeface="Times New Roman" panose="02020603050405020304" pitchFamily="18" charset="0"/>
                <a:cs typeface="Times New Roman" panose="02020603050405020304" pitchFamily="18" charset="0"/>
              </a:rPr>
              <a:t>&gt; - font 10 pixels and Bold</a:t>
            </a:r>
          </a:p>
          <a:p>
            <a:r>
              <a:rPr lang="en-US" sz="2400" dirty="0" smtClean="0">
                <a:latin typeface="Times New Roman" panose="02020603050405020304" pitchFamily="18" charset="0"/>
                <a:cs typeface="Times New Roman" panose="02020603050405020304" pitchFamily="18" charset="0"/>
              </a:rPr>
              <a:t>&lt;h6</a:t>
            </a:r>
            <a:r>
              <a:rPr lang="en-US" sz="2400" dirty="0">
                <a:latin typeface="Times New Roman" panose="02020603050405020304" pitchFamily="18" charset="0"/>
                <a:cs typeface="Times New Roman" panose="02020603050405020304" pitchFamily="18" charset="0"/>
              </a:rPr>
              <a:t>&gt; Subject</a:t>
            </a:r>
            <a:r>
              <a:rPr lang="en-US" sz="2400" dirty="0" smtClean="0">
                <a:latin typeface="Times New Roman" panose="02020603050405020304" pitchFamily="18" charset="0"/>
                <a:cs typeface="Times New Roman" panose="02020603050405020304" pitchFamily="18" charset="0"/>
              </a:rPr>
              <a:t>&lt;/h6</a:t>
            </a:r>
            <a:r>
              <a:rPr lang="en-US" sz="2400" dirty="0">
                <a:latin typeface="Times New Roman" panose="02020603050405020304" pitchFamily="18" charset="0"/>
                <a:cs typeface="Times New Roman" panose="02020603050405020304" pitchFamily="18" charset="0"/>
              </a:rPr>
              <a:t>&gt; - font 8 pixels and Bold</a:t>
            </a:r>
          </a:p>
          <a:p>
            <a:endParaRPr lang="en-US" dirty="0"/>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3733800"/>
            <a:ext cx="1035050" cy="283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20177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96636"/>
            <a:ext cx="8229600" cy="1143000"/>
          </a:xfrm>
        </p:spPr>
        <p:txBody>
          <a:bodyPr/>
          <a:lstStyle/>
          <a:p>
            <a:r>
              <a:rPr lang="en-US" b="1" dirty="0" smtClean="0"/>
              <a:t>Headers</a:t>
            </a:r>
            <a:endParaRPr lang="en-US" b="1"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14800" y="1905000"/>
            <a:ext cx="50292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838200" y="1939636"/>
            <a:ext cx="3505200" cy="2585323"/>
          </a:xfrm>
          <a:prstGeom prst="rect">
            <a:avLst/>
          </a:prstGeom>
        </p:spPr>
        <p:txBody>
          <a:bodyPr wrap="square">
            <a:spAutoFit/>
          </a:bodyPr>
          <a:lstStyle/>
          <a:p>
            <a:endParaRPr lang="en" dirty="0"/>
          </a:p>
          <a:p>
            <a:r>
              <a:rPr lang="pt-BR" sz="2400" dirty="0" smtClean="0"/>
              <a:t>&lt;h1</a:t>
            </a:r>
            <a:r>
              <a:rPr lang="pt-BR" sz="2400" dirty="0"/>
              <a:t>&gt; I’m H1 </a:t>
            </a:r>
            <a:r>
              <a:rPr lang="pt-BR" sz="2400" dirty="0" smtClean="0"/>
              <a:t>&lt;/h1</a:t>
            </a:r>
            <a:r>
              <a:rPr lang="pt-BR" sz="2400" dirty="0"/>
              <a:t>&gt; </a:t>
            </a:r>
            <a:r>
              <a:rPr lang="pt-BR" sz="2400" dirty="0" smtClean="0"/>
              <a:t>&lt;br/&gt;</a:t>
            </a:r>
            <a:endParaRPr lang="pt-BR" sz="2400" dirty="0"/>
          </a:p>
          <a:p>
            <a:r>
              <a:rPr lang="pt-BR" sz="2400" dirty="0" smtClean="0"/>
              <a:t>&lt;h2</a:t>
            </a:r>
            <a:r>
              <a:rPr lang="pt-BR" sz="2400" dirty="0"/>
              <a:t>&gt; I’m H2 </a:t>
            </a:r>
            <a:r>
              <a:rPr lang="pt-BR" sz="2400" dirty="0" smtClean="0"/>
              <a:t>&lt;/h2</a:t>
            </a:r>
            <a:r>
              <a:rPr lang="pt-BR" sz="2400" dirty="0"/>
              <a:t>&gt; </a:t>
            </a:r>
            <a:r>
              <a:rPr lang="pt-BR" sz="2400" dirty="0" smtClean="0"/>
              <a:t>&lt;</a:t>
            </a:r>
            <a:r>
              <a:rPr lang="pt-BR" sz="2400" dirty="0" smtClean="0"/>
              <a:t>br/</a:t>
            </a:r>
            <a:r>
              <a:rPr lang="pt-BR" sz="2400" dirty="0" smtClean="0"/>
              <a:t>&gt;</a:t>
            </a:r>
            <a:endParaRPr lang="pt-BR" sz="2400" dirty="0"/>
          </a:p>
          <a:p>
            <a:r>
              <a:rPr lang="pt-BR" sz="2400" dirty="0" smtClean="0"/>
              <a:t>&lt;h3</a:t>
            </a:r>
            <a:r>
              <a:rPr lang="pt-BR" sz="2400" dirty="0"/>
              <a:t>&gt; I’m H3 </a:t>
            </a:r>
            <a:r>
              <a:rPr lang="pt-BR" sz="2400" dirty="0" smtClean="0"/>
              <a:t>&lt;/h3</a:t>
            </a:r>
            <a:r>
              <a:rPr lang="pt-BR" sz="2400" dirty="0"/>
              <a:t>&gt; </a:t>
            </a:r>
            <a:r>
              <a:rPr lang="pt-BR" sz="2400" dirty="0" smtClean="0"/>
              <a:t>&lt;</a:t>
            </a:r>
            <a:r>
              <a:rPr lang="pt-BR" sz="2400" dirty="0" smtClean="0"/>
              <a:t>br/</a:t>
            </a:r>
            <a:r>
              <a:rPr lang="pt-BR" sz="2400" dirty="0" smtClean="0"/>
              <a:t>&gt;</a:t>
            </a:r>
            <a:endParaRPr lang="pt-BR" sz="2400" dirty="0"/>
          </a:p>
          <a:p>
            <a:r>
              <a:rPr lang="pt-BR" sz="2400" dirty="0" smtClean="0"/>
              <a:t>&lt;h4</a:t>
            </a:r>
            <a:r>
              <a:rPr lang="pt-BR" sz="2400" dirty="0"/>
              <a:t>&gt; I’m H4 </a:t>
            </a:r>
            <a:r>
              <a:rPr lang="pt-BR" sz="2400" dirty="0" smtClean="0"/>
              <a:t>&lt;/h4</a:t>
            </a:r>
            <a:r>
              <a:rPr lang="pt-BR" sz="2400" dirty="0"/>
              <a:t>&gt; </a:t>
            </a:r>
            <a:r>
              <a:rPr lang="pt-BR" sz="2400" dirty="0" smtClean="0"/>
              <a:t>&lt;</a:t>
            </a:r>
            <a:r>
              <a:rPr lang="pt-BR" sz="2400" dirty="0" smtClean="0"/>
              <a:t>br/</a:t>
            </a:r>
            <a:r>
              <a:rPr lang="pt-BR" sz="2400" dirty="0" smtClean="0"/>
              <a:t>&gt;</a:t>
            </a:r>
            <a:endParaRPr lang="pt-BR" sz="2400" dirty="0"/>
          </a:p>
          <a:p>
            <a:r>
              <a:rPr lang="pt-BR" sz="2400" dirty="0" smtClean="0"/>
              <a:t>&lt;h5</a:t>
            </a:r>
            <a:r>
              <a:rPr lang="pt-BR" sz="2400" dirty="0"/>
              <a:t>&gt; I’m H5 </a:t>
            </a:r>
            <a:r>
              <a:rPr lang="pt-BR" sz="2400" dirty="0" smtClean="0"/>
              <a:t>&lt;/h5</a:t>
            </a:r>
            <a:r>
              <a:rPr lang="pt-BR" sz="2400" dirty="0"/>
              <a:t>&gt; </a:t>
            </a:r>
            <a:r>
              <a:rPr lang="pt-BR" sz="2400" dirty="0" smtClean="0"/>
              <a:t>&lt;</a:t>
            </a:r>
            <a:r>
              <a:rPr lang="pt-BR" sz="2400" dirty="0" smtClean="0"/>
              <a:t>br/</a:t>
            </a:r>
            <a:r>
              <a:rPr lang="pt-BR" sz="2400" dirty="0" smtClean="0"/>
              <a:t>&gt;</a:t>
            </a:r>
            <a:endParaRPr lang="pt-BR" sz="2400" dirty="0"/>
          </a:p>
          <a:p>
            <a:r>
              <a:rPr lang="pt-BR" sz="2400" dirty="0" smtClean="0"/>
              <a:t>&lt;h6</a:t>
            </a:r>
            <a:r>
              <a:rPr lang="pt-BR" sz="2400" dirty="0"/>
              <a:t>&gt; I’m H6 </a:t>
            </a:r>
            <a:r>
              <a:rPr lang="pt-BR" sz="2400" dirty="0" smtClean="0"/>
              <a:t>&lt;/h6</a:t>
            </a:r>
            <a:r>
              <a:rPr lang="pt-BR" sz="2400" dirty="0"/>
              <a:t>&gt; </a:t>
            </a:r>
            <a:r>
              <a:rPr lang="pt-BR" sz="2400" dirty="0" smtClean="0"/>
              <a:t>&lt;</a:t>
            </a:r>
            <a:r>
              <a:rPr lang="pt-BR" sz="2400" dirty="0" smtClean="0"/>
              <a:t>br/</a:t>
            </a:r>
            <a:r>
              <a:rPr lang="pt-BR" sz="2400" dirty="0" smtClean="0"/>
              <a:t>&gt;</a:t>
            </a:r>
            <a:endParaRPr lang="en-US" sz="2400" dirty="0"/>
          </a:p>
        </p:txBody>
      </p:sp>
    </p:spTree>
    <p:extLst>
      <p:ext uri="{BB962C8B-B14F-4D97-AF65-F5344CB8AC3E}">
        <p14:creationId xmlns:p14="http://schemas.microsoft.com/office/powerpoint/2010/main" val="4260751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533400"/>
            <a:ext cx="8229600" cy="1143000"/>
          </a:xfrm>
        </p:spPr>
        <p:txBody>
          <a:bodyPr>
            <a:normAutofit/>
          </a:bodyPr>
          <a:lstStyle/>
          <a:p>
            <a:r>
              <a:rPr lang="en-US" b="1" dirty="0" smtClean="0"/>
              <a:t>Paragraphs</a:t>
            </a:r>
            <a:endParaRPr lang="en-US" dirty="0"/>
          </a:p>
        </p:txBody>
      </p:sp>
      <p:sp>
        <p:nvSpPr>
          <p:cNvPr id="3" name="Content Placeholder 2"/>
          <p:cNvSpPr>
            <a:spLocks noGrp="1"/>
          </p:cNvSpPr>
          <p:nvPr>
            <p:ph idx="1"/>
          </p:nvPr>
        </p:nvSpPr>
        <p:spPr>
          <a:xfrm>
            <a:off x="457200" y="1600200"/>
            <a:ext cx="8686800" cy="5257800"/>
          </a:xfrm>
        </p:spPr>
        <p:txBody>
          <a:bodyPr>
            <a:normAutofit fontScale="85000" lnSpcReduction="20000"/>
          </a:bodyPr>
          <a:lstStyle/>
          <a:p>
            <a:r>
              <a:rPr lang="en-US" dirty="0" smtClean="0"/>
              <a:t>HTML </a:t>
            </a:r>
            <a:r>
              <a:rPr lang="en-US" dirty="0"/>
              <a:t>does not recognize the returns or other extra white spaces that you enter in a text editor. To start a new paragraph, you need to use the &lt;p&gt; tag and &lt;/p&gt; tag.</a:t>
            </a:r>
          </a:p>
          <a:p>
            <a:r>
              <a:rPr lang="en-US" dirty="0"/>
              <a:t> </a:t>
            </a:r>
          </a:p>
          <a:p>
            <a:r>
              <a:rPr lang="en-US" dirty="0"/>
              <a:t>***Note: In Html, the &lt;/p&gt; is optional but for XHTML, &amp; CSS it is required.  So just use it anyways.</a:t>
            </a:r>
          </a:p>
          <a:p>
            <a:r>
              <a:rPr lang="en-US" dirty="0"/>
              <a:t> </a:t>
            </a:r>
          </a:p>
          <a:p>
            <a:r>
              <a:rPr lang="en-US" dirty="0"/>
              <a:t>Paragraph </a:t>
            </a:r>
            <a:r>
              <a:rPr lang="en-US" dirty="0" smtClean="0"/>
              <a:t>attributes:  </a:t>
            </a:r>
            <a:r>
              <a:rPr lang="en-US" dirty="0"/>
              <a:t>Just like the header tag, you have the option to use the align attribute with the &lt;p&gt; tag. The align attribute gives you the choices between (</a:t>
            </a:r>
            <a:r>
              <a:rPr lang="en-US" b="1" dirty="0"/>
              <a:t>left, center, right, justified</a:t>
            </a:r>
            <a:r>
              <a:rPr lang="en-US" dirty="0"/>
              <a:t>). </a:t>
            </a:r>
          </a:p>
          <a:p>
            <a:r>
              <a:rPr lang="en-US" dirty="0"/>
              <a:t>Example:</a:t>
            </a:r>
          </a:p>
          <a:p>
            <a:r>
              <a:rPr lang="en-US" dirty="0"/>
              <a:t>&lt;p align = “justified”&gt; Text    &lt;/p&gt;</a:t>
            </a:r>
          </a:p>
          <a:p>
            <a:endParaRPr lang="en-US" dirty="0"/>
          </a:p>
        </p:txBody>
      </p:sp>
    </p:spTree>
    <p:extLst>
      <p:ext uri="{BB962C8B-B14F-4D97-AF65-F5344CB8AC3E}">
        <p14:creationId xmlns:p14="http://schemas.microsoft.com/office/powerpoint/2010/main" val="1460742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600200"/>
          </a:xfrm>
        </p:spPr>
        <p:txBody>
          <a:bodyPr>
            <a:normAutofit fontScale="90000"/>
          </a:bodyPr>
          <a:lstStyle/>
          <a:p>
            <a:r>
              <a:rPr lang="en-US" dirty="0" smtClean="0"/>
              <a:t> </a:t>
            </a:r>
            <a:r>
              <a:rPr lang="en-US" sz="3100" b="1" dirty="0">
                <a:latin typeface="Times New Roman" panose="02020603050405020304" pitchFamily="18" charset="0"/>
                <a:cs typeface="Times New Roman" panose="02020603050405020304" pitchFamily="18" charset="0"/>
              </a:rPr>
              <a:t>In Html, the &lt;/p&gt; is optional but for XHTML, &amp; CSS it is required.  So just use it anyways.</a:t>
            </a:r>
            <a:r>
              <a:rPr lang="en-US" dirty="0"/>
              <a:t/>
            </a:r>
            <a:br>
              <a:rPr lang="en-US" dirty="0"/>
            </a:br>
            <a:endParaRPr lang="en-US" dirty="0"/>
          </a:p>
        </p:txBody>
      </p:sp>
      <p:sp>
        <p:nvSpPr>
          <p:cNvPr id="3" name="Content Placeholder 2"/>
          <p:cNvSpPr>
            <a:spLocks noGrp="1"/>
          </p:cNvSpPr>
          <p:nvPr>
            <p:ph idx="1"/>
          </p:nvPr>
        </p:nvSpPr>
        <p:spPr>
          <a:xfrm>
            <a:off x="914400" y="2332037"/>
            <a:ext cx="8229600" cy="4525963"/>
          </a:xfrm>
        </p:spPr>
        <p:txBody>
          <a:bodyPr>
            <a:normAutofit/>
          </a:bodyPr>
          <a:lstStyle/>
          <a:p>
            <a:r>
              <a:rPr lang="en-US" b="1" dirty="0" smtClean="0"/>
              <a:t>XHTML </a:t>
            </a:r>
            <a:r>
              <a:rPr lang="en-US" b="1" dirty="0"/>
              <a:t>Elements Must Always Be Closed</a:t>
            </a:r>
            <a:endParaRPr lang="en-US" dirty="0"/>
          </a:p>
          <a:p>
            <a:r>
              <a:rPr lang="en-US" b="1" dirty="0">
                <a:solidFill>
                  <a:srgbClr val="FF0000"/>
                </a:solidFill>
              </a:rPr>
              <a:t>This is wrong:</a:t>
            </a:r>
            <a:endParaRPr lang="en-US" dirty="0">
              <a:solidFill>
                <a:srgbClr val="FF0000"/>
              </a:solidFill>
            </a:endParaRPr>
          </a:p>
          <a:p>
            <a:r>
              <a:rPr lang="en-US" b="1" dirty="0">
                <a:solidFill>
                  <a:srgbClr val="FF0000"/>
                </a:solidFill>
              </a:rPr>
              <a:t>&lt;p&gt;This is a paragraph</a:t>
            </a:r>
            <a:br>
              <a:rPr lang="en-US" b="1" dirty="0">
                <a:solidFill>
                  <a:srgbClr val="FF0000"/>
                </a:solidFill>
              </a:rPr>
            </a:br>
            <a:r>
              <a:rPr lang="en-US" b="1" dirty="0">
                <a:solidFill>
                  <a:srgbClr val="FF0000"/>
                </a:solidFill>
              </a:rPr>
              <a:t>&lt;p&gt;This is another paragraph</a:t>
            </a:r>
            <a:endParaRPr lang="en-US" dirty="0">
              <a:solidFill>
                <a:srgbClr val="FF0000"/>
              </a:solidFill>
            </a:endParaRPr>
          </a:p>
          <a:p>
            <a:r>
              <a:rPr lang="en-US" b="1" dirty="0"/>
              <a:t>This is correct:</a:t>
            </a:r>
            <a:endParaRPr lang="en-US" dirty="0"/>
          </a:p>
          <a:p>
            <a:r>
              <a:rPr lang="en-US" dirty="0"/>
              <a:t>&lt;p&gt;This is a paragraph&lt;/p&gt;</a:t>
            </a:r>
            <a:br>
              <a:rPr lang="en-US" dirty="0"/>
            </a:br>
            <a:r>
              <a:rPr lang="en-US" dirty="0"/>
              <a:t>&lt;p&gt;This is another paragraph&lt;/p&gt;</a:t>
            </a:r>
          </a:p>
          <a:p>
            <a:endParaRPr lang="en-US" dirty="0"/>
          </a:p>
        </p:txBody>
      </p:sp>
    </p:spTree>
    <p:extLst>
      <p:ext uri="{BB962C8B-B14F-4D97-AF65-F5344CB8AC3E}">
        <p14:creationId xmlns:p14="http://schemas.microsoft.com/office/powerpoint/2010/main" val="25879054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1143000"/>
          </a:xfrm>
        </p:spPr>
        <p:txBody>
          <a:bodyPr>
            <a:normAutofit/>
          </a:bodyPr>
          <a:lstStyle/>
          <a:p>
            <a:r>
              <a:rPr lang="en-US" b="1" dirty="0"/>
              <a:t>Adding extra </a:t>
            </a:r>
            <a:r>
              <a:rPr lang="en-US" b="1" dirty="0" smtClean="0"/>
              <a:t>whitespaces</a:t>
            </a:r>
            <a:endParaRPr lang="en-US" dirty="0"/>
          </a:p>
        </p:txBody>
      </p:sp>
      <p:sp>
        <p:nvSpPr>
          <p:cNvPr id="3" name="Content Placeholder 2"/>
          <p:cNvSpPr>
            <a:spLocks noGrp="1"/>
          </p:cNvSpPr>
          <p:nvPr>
            <p:ph idx="1"/>
          </p:nvPr>
        </p:nvSpPr>
        <p:spPr>
          <a:xfrm>
            <a:off x="914400" y="2057401"/>
            <a:ext cx="8229600" cy="4800600"/>
          </a:xfrm>
        </p:spPr>
        <p:txBody>
          <a:bodyPr/>
          <a:lstStyle/>
          <a:p>
            <a:r>
              <a:rPr lang="en-US" dirty="0" smtClean="0"/>
              <a:t>&amp;</a:t>
            </a:r>
            <a:r>
              <a:rPr lang="en-US" dirty="0" err="1"/>
              <a:t>nbsp</a:t>
            </a:r>
            <a:r>
              <a:rPr lang="en-US" dirty="0"/>
              <a:t> – a non-breaking space.   By adding &amp;</a:t>
            </a:r>
            <a:r>
              <a:rPr lang="en-US" dirty="0" err="1"/>
              <a:t>nbsp</a:t>
            </a:r>
            <a:r>
              <a:rPr lang="en-US" dirty="0"/>
              <a:t> in your code allows you to add whitespaces between the &lt;p&gt; tags. </a:t>
            </a:r>
          </a:p>
          <a:p>
            <a:pPr marL="0" indent="0">
              <a:buNone/>
            </a:pPr>
            <a:endParaRPr lang="en-US" dirty="0"/>
          </a:p>
        </p:txBody>
      </p:sp>
    </p:spTree>
    <p:extLst>
      <p:ext uri="{BB962C8B-B14F-4D97-AF65-F5344CB8AC3E}">
        <p14:creationId xmlns:p14="http://schemas.microsoft.com/office/powerpoint/2010/main" val="23015525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229600" cy="1143000"/>
          </a:xfrm>
        </p:spPr>
        <p:txBody>
          <a:bodyPr>
            <a:normAutofit/>
          </a:bodyPr>
          <a:lstStyle/>
          <a:p>
            <a:r>
              <a:rPr lang="en-US" b="1" dirty="0"/>
              <a:t>Naming </a:t>
            </a:r>
            <a:r>
              <a:rPr lang="en-US" b="1" dirty="0" smtClean="0"/>
              <a:t>Elements</a:t>
            </a:r>
            <a:endParaRPr lang="en-US" dirty="0"/>
          </a:p>
        </p:txBody>
      </p:sp>
      <p:sp>
        <p:nvSpPr>
          <p:cNvPr id="3" name="Content Placeholder 2"/>
          <p:cNvSpPr>
            <a:spLocks noGrp="1"/>
          </p:cNvSpPr>
          <p:nvPr>
            <p:ph idx="1"/>
          </p:nvPr>
        </p:nvSpPr>
        <p:spPr>
          <a:xfrm>
            <a:off x="762000" y="1600200"/>
            <a:ext cx="8382000" cy="5257800"/>
          </a:xfrm>
        </p:spPr>
        <p:txBody>
          <a:bodyPr>
            <a:normAutofit fontScale="77500" lnSpcReduction="20000"/>
          </a:bodyPr>
          <a:lstStyle/>
          <a:p>
            <a:r>
              <a:rPr lang="en-US" dirty="0" smtClean="0"/>
              <a:t>You </a:t>
            </a:r>
            <a:r>
              <a:rPr lang="en-US" dirty="0"/>
              <a:t>can give your HTML element either a unique name or one that identifies them as belonging to a particular class. You can then apply styles to all elements with a given name. </a:t>
            </a:r>
          </a:p>
          <a:p>
            <a:r>
              <a:rPr lang="en-US" b="1" dirty="0"/>
              <a:t>To name unique elements:</a:t>
            </a:r>
            <a:endParaRPr lang="en-US" dirty="0"/>
          </a:p>
          <a:p>
            <a:r>
              <a:rPr lang="en-US" dirty="0"/>
              <a:t>Within the opening tag of the element, type id = “name”, where name uniquely identifies the element.</a:t>
            </a:r>
          </a:p>
          <a:p>
            <a:r>
              <a:rPr lang="en-US" b="1" dirty="0"/>
              <a:t>To name groups of elements:</a:t>
            </a:r>
            <a:endParaRPr lang="en-US" dirty="0"/>
          </a:p>
          <a:p>
            <a:r>
              <a:rPr lang="en-US" dirty="0"/>
              <a:t>Within the opening tag of the element, type class = “name”, where name is the identifying name of the class.</a:t>
            </a:r>
          </a:p>
          <a:p>
            <a:r>
              <a:rPr lang="en-US" dirty="0"/>
              <a:t>***Note: Each id in an HTML document must be unique. No two elements can be named with the same id. </a:t>
            </a:r>
          </a:p>
          <a:p>
            <a:r>
              <a:rPr lang="en-US" dirty="0"/>
              <a:t>***Note: More than one element may belong to, and thus be marked with, the same class.</a:t>
            </a:r>
          </a:p>
          <a:p>
            <a:endParaRPr lang="en-US" dirty="0"/>
          </a:p>
        </p:txBody>
      </p:sp>
    </p:spTree>
    <p:extLst>
      <p:ext uri="{BB962C8B-B14F-4D97-AF65-F5344CB8AC3E}">
        <p14:creationId xmlns:p14="http://schemas.microsoft.com/office/powerpoint/2010/main" val="3147426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8229600" cy="1143000"/>
          </a:xfrm>
        </p:spPr>
        <p:txBody>
          <a:bodyPr>
            <a:normAutofit/>
          </a:bodyPr>
          <a:lstStyle/>
          <a:p>
            <a:r>
              <a:rPr lang="en-US" b="1" dirty="0"/>
              <a:t>Breaking up a Page into </a:t>
            </a:r>
            <a:r>
              <a:rPr lang="en-US" b="1" dirty="0" smtClean="0"/>
              <a:t>Divisions</a:t>
            </a:r>
            <a:endParaRPr lang="en-US" dirty="0"/>
          </a:p>
        </p:txBody>
      </p:sp>
      <p:sp>
        <p:nvSpPr>
          <p:cNvPr id="3" name="Content Placeholder 2"/>
          <p:cNvSpPr>
            <a:spLocks noGrp="1"/>
          </p:cNvSpPr>
          <p:nvPr>
            <p:ph idx="1"/>
          </p:nvPr>
        </p:nvSpPr>
        <p:spPr>
          <a:xfrm>
            <a:off x="762000" y="2332037"/>
            <a:ext cx="8382000" cy="4525963"/>
          </a:xfrm>
        </p:spPr>
        <p:txBody>
          <a:bodyPr/>
          <a:lstStyle/>
          <a:p>
            <a:r>
              <a:rPr lang="en-US" dirty="0" smtClean="0"/>
              <a:t>Breaking </a:t>
            </a:r>
            <a:r>
              <a:rPr lang="en-US" dirty="0"/>
              <a:t>up your page into divisions allows you to apply styles to an entire chunk of your page at once.  This is useful in </a:t>
            </a:r>
            <a:r>
              <a:rPr lang="en-US" dirty="0" smtClean="0"/>
              <a:t>CSS</a:t>
            </a:r>
          </a:p>
          <a:p>
            <a:endParaRPr lang="en-US" dirty="0"/>
          </a:p>
          <a:p>
            <a:r>
              <a:rPr lang="en-US" dirty="0" smtClean="0"/>
              <a:t>You will more about this later when we cover CSS. </a:t>
            </a:r>
            <a:endParaRPr lang="en-US" dirty="0"/>
          </a:p>
          <a:p>
            <a:endParaRPr lang="en-US" dirty="0"/>
          </a:p>
        </p:txBody>
      </p:sp>
    </p:spTree>
    <p:extLst>
      <p:ext uri="{BB962C8B-B14F-4D97-AF65-F5344CB8AC3E}">
        <p14:creationId xmlns:p14="http://schemas.microsoft.com/office/powerpoint/2010/main" val="910101607"/>
      </p:ext>
    </p:extLst>
  </p:cSld>
  <p:clrMapOvr>
    <a:masterClrMapping/>
  </p:clrMapOvr>
  <p:timing>
    <p:tnLst>
      <p:par>
        <p:cTn id="1" dur="indefinite" restart="never" nodeType="tmRoot"/>
      </p:par>
    </p:tnLst>
  </p:timing>
</p:sld>
</file>

<file path=ppt/theme/theme1.xml><?xml version="1.0" encoding="utf-8"?>
<a:theme xmlns:a="http://schemas.openxmlformats.org/drawingml/2006/main" name="webpageDevelopm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webpageDevelopment</Template>
  <TotalTime>100</TotalTime>
  <Words>1302</Words>
  <Application>Microsoft Office PowerPoint</Application>
  <PresentationFormat>On-screen Show (4:3)</PresentationFormat>
  <Paragraphs>137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webpageDevelopment</vt:lpstr>
      <vt:lpstr>Chapter 1 </vt:lpstr>
      <vt:lpstr>Objectives:</vt:lpstr>
      <vt:lpstr>Creating Headers</vt:lpstr>
      <vt:lpstr>Headers</vt:lpstr>
      <vt:lpstr>Paragraphs</vt:lpstr>
      <vt:lpstr> In Html, the &lt;/p&gt; is optional but for XHTML, &amp; CSS it is required.  So just use it anyways. </vt:lpstr>
      <vt:lpstr>Adding extra whitespaces</vt:lpstr>
      <vt:lpstr>Naming Elements</vt:lpstr>
      <vt:lpstr>Breaking up a Page into Divisions</vt:lpstr>
      <vt:lpstr>To break up a page into divisions:</vt:lpstr>
      <vt:lpstr>Creating Inline Spans</vt:lpstr>
      <vt:lpstr>&lt;div&gt;,&lt;span&gt; id &amp; class </vt:lpstr>
      <vt:lpstr>Creating a Line Break</vt:lpstr>
      <vt:lpstr>Empty Elements Must Also Be Closed </vt:lpstr>
      <vt:lpstr>Adding Comments</vt:lpstr>
      <vt:lpstr>Labeling Elements in a Web Page</vt:lpstr>
      <vt:lpstr>XHTML Elements &amp; Attributes Must Be In Lower Case </vt:lpstr>
      <vt:lpstr>Attribute Values Must Be Quoted</vt:lpstr>
      <vt:lpstr>Attribute Minimization Is Forbidden</vt:lpstr>
      <vt:lpstr>How to Convert from HTML to XHTML</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Lab 2 Structure</dc:title>
  <dc:creator>Administrator</dc:creator>
  <cp:lastModifiedBy>Administrator</cp:lastModifiedBy>
  <cp:revision>12</cp:revision>
  <dcterms:created xsi:type="dcterms:W3CDTF">2014-11-29T13:46:44Z</dcterms:created>
  <dcterms:modified xsi:type="dcterms:W3CDTF">2014-12-19T02:15:15Z</dcterms:modified>
</cp:coreProperties>
</file>